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aep.uniag.sk/sk/node/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aep.uniag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327172"/>
            <a:ext cx="7766936" cy="1646302"/>
          </a:xfrm>
        </p:spPr>
        <p:txBody>
          <a:bodyPr/>
          <a:lstStyle/>
          <a:p>
            <a:r>
              <a:rPr lang="sk-SK" sz="4400" b="1" dirty="0"/>
              <a:t>Správa  o činnosti </a:t>
            </a:r>
            <a:r>
              <a:rPr lang="sk-SK" sz="4400" dirty="0"/>
              <a:t/>
            </a:r>
            <a:br>
              <a:rPr lang="sk-SK" sz="4400" dirty="0"/>
            </a:br>
            <a:r>
              <a:rPr lang="sk-SK" sz="4400" b="1" dirty="0"/>
              <a:t>ASOCIÁCIE AGRÁRNYCH A ENVIRONMENTÁLNYCH PRÁVNIKOV </a:t>
            </a:r>
            <a:r>
              <a:rPr lang="sk-SK" sz="4400" b="1" dirty="0" smtClean="0"/>
              <a:t/>
            </a:r>
            <a:br>
              <a:rPr lang="sk-SK" sz="4400" b="1" dirty="0" smtClean="0"/>
            </a:br>
            <a:r>
              <a:rPr lang="sk-SK" sz="4400" b="1" dirty="0" smtClean="0"/>
              <a:t>(</a:t>
            </a:r>
            <a:r>
              <a:rPr lang="sk-SK" sz="4400" b="1" dirty="0"/>
              <a:t>AAEP</a:t>
            </a:r>
            <a:r>
              <a:rPr lang="sk-SK" sz="4400" b="1" dirty="0" smtClean="0"/>
              <a:t>) za rok 2020</a:t>
            </a:r>
            <a:r>
              <a:rPr lang="sk-SK" b="1" dirty="0" smtClean="0"/>
              <a:t>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3326" y="4503914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Prof. JUDr. Anna </a:t>
            </a:r>
            <a:r>
              <a:rPr lang="sk-SK" dirty="0" err="1" smtClean="0"/>
              <a:t>Bandlerová</a:t>
            </a:r>
            <a:r>
              <a:rPr lang="sk-SK" dirty="0" smtClean="0"/>
              <a:t>, PhD.</a:t>
            </a:r>
          </a:p>
          <a:p>
            <a:r>
              <a:rPr lang="sk-SK" b="1" dirty="0" err="1"/>
              <a:t>p</a:t>
            </a:r>
            <a:r>
              <a:rPr lang="sk-SK" b="1" dirty="0" err="1" smtClean="0"/>
              <a:t>redsedkyňa</a:t>
            </a:r>
            <a:r>
              <a:rPr lang="sk-SK" b="1" dirty="0" smtClean="0"/>
              <a:t> </a:t>
            </a:r>
            <a:r>
              <a:rPr lang="sk-SK" b="1" dirty="0"/>
              <a:t>občianskeho </a:t>
            </a:r>
            <a:r>
              <a:rPr lang="sk-SK" b="1" dirty="0" smtClean="0"/>
              <a:t>združenia</a:t>
            </a:r>
          </a:p>
          <a:p>
            <a:r>
              <a:rPr lang="sk-SK" b="1" dirty="0" smtClean="0"/>
              <a:t>11.12.2020</a:t>
            </a:r>
            <a:endParaRPr lang="sk-SK" dirty="0"/>
          </a:p>
        </p:txBody>
      </p:sp>
      <p:pic>
        <p:nvPicPr>
          <p:cNvPr id="3074" name="Picture 2" descr="http://aaep.uniag.sk/sites/default/files/aaep_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42" y="0"/>
            <a:ext cx="1755958" cy="11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8872150" y="6334897"/>
            <a:ext cx="3243905" cy="604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tx1"/>
                </a:solidFill>
              </a:rPr>
              <a:t>www.aaep.uniag.sk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9116" y="184559"/>
            <a:ext cx="8904886" cy="5856804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/>
              <a:t>II. </a:t>
            </a:r>
            <a:r>
              <a:rPr lang="sk-SK" b="1" i="1" dirty="0" err="1"/>
              <a:t>Webinár</a:t>
            </a:r>
            <a:r>
              <a:rPr lang="sk-SK" b="1" i="1" dirty="0"/>
              <a:t> </a:t>
            </a: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/>
              <a:t>„ </a:t>
            </a:r>
            <a:r>
              <a:rPr lang="sk-SK" b="1" i="1" dirty="0"/>
              <a:t>Legislatívny rámec poľnohospodárskej pôdy na Slovensku</a:t>
            </a:r>
            <a:r>
              <a:rPr lang="sk-SK" dirty="0"/>
              <a:t>“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Dátum: 30.10.2000 </a:t>
            </a:r>
            <a:r>
              <a:rPr lang="sk-SK" dirty="0"/>
              <a:t>a 3.11.20020.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Prihlásilo </a:t>
            </a:r>
            <a:r>
              <a:rPr lang="sk-SK" dirty="0"/>
              <a:t>sa 50 účastníkov, z ktorých bolo 40 z praxe. Prednášky boli spojené s diskusiou k téme.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PROGRAM:</a:t>
            </a:r>
            <a:endParaRPr lang="sk-SK" b="1" dirty="0"/>
          </a:p>
          <a:p>
            <a:pPr lvl="0"/>
            <a:r>
              <a:rPr lang="sk-SK" dirty="0" smtClean="0"/>
              <a:t>D30.10.2020</a:t>
            </a:r>
            <a:r>
              <a:rPr lang="sk-SK" dirty="0"/>
              <a:t> prednášali </a:t>
            </a:r>
            <a:r>
              <a:rPr lang="sk-SK" b="1" i="1" dirty="0"/>
              <a:t>doc. JUDr. Lucia </a:t>
            </a:r>
            <a:r>
              <a:rPr lang="sk-SK" b="1" i="1" dirty="0" err="1"/>
              <a:t>Palšová</a:t>
            </a:r>
            <a:r>
              <a:rPr lang="sk-SK" b="1" i="1" dirty="0"/>
              <a:t>, PhD.</a:t>
            </a:r>
            <a:r>
              <a:rPr lang="sk-SK" dirty="0"/>
              <a:t> na  tému "Nadobúdanie poľnohospodárskej pôdy na Slovensku" a </a:t>
            </a:r>
            <a:r>
              <a:rPr lang="sk-SK" b="1" i="1" dirty="0"/>
              <a:t>doc. JUDr. Ing. Jarmila </a:t>
            </a:r>
            <a:r>
              <a:rPr lang="sk-SK" b="1" i="1" dirty="0" err="1"/>
              <a:t>Lazíková</a:t>
            </a:r>
            <a:r>
              <a:rPr lang="sk-SK" b="1" i="1" dirty="0"/>
              <a:t>, PhD</a:t>
            </a:r>
            <a:r>
              <a:rPr lang="sk-SK" dirty="0"/>
              <a:t>. na tému  "Nájom poľnohospodárskej pôdy na Slovensku". </a:t>
            </a:r>
            <a:endParaRPr lang="sk-SK" dirty="0" smtClean="0"/>
          </a:p>
          <a:p>
            <a:pPr marL="0" lvl="0" indent="0">
              <a:buNone/>
            </a:pPr>
            <a:r>
              <a:rPr lang="sk-SK" dirty="0" smtClean="0"/>
              <a:t>Prednášky </a:t>
            </a:r>
            <a:r>
              <a:rPr lang="sk-SK" dirty="0"/>
              <a:t> sú zverejnené na web stránke AAEP. </a:t>
            </a:r>
            <a:r>
              <a:rPr lang="sk-SK" u="sng" dirty="0">
                <a:hlinkClick r:id="rId2"/>
              </a:rPr>
              <a:t>http://aaep.uniag.sk/sk/node/92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lvl="0"/>
            <a:r>
              <a:rPr lang="sk-SK" dirty="0"/>
              <a:t>Dňa 3.11.2020  </a:t>
            </a:r>
            <a:r>
              <a:rPr lang="sk-SK" dirty="0" smtClean="0"/>
              <a:t>prednášala  </a:t>
            </a:r>
            <a:r>
              <a:rPr lang="sk-SK" b="1" i="1" dirty="0"/>
              <a:t>Ing. Alena Suchá, </a:t>
            </a:r>
            <a:r>
              <a:rPr lang="sk-SK" dirty="0"/>
              <a:t>vedúca Oddelenia nájmu, odbor prevodu a nájmu, SPF. Témou jej prednášky boli: "Podmienky prenajímania, predaja, zámeny a nadobúdania nehnuteľností Slovenským pozemkovým fondom z pohľadu SPF". </a:t>
            </a:r>
          </a:p>
          <a:p>
            <a:pPr marL="0" indent="0">
              <a:buNone/>
            </a:pPr>
            <a:r>
              <a:rPr lang="sk-SK" dirty="0"/>
              <a:t>Následne po ukončení prednášky Ing. Aleny Suchej bola bohatá diskusia ku všetkým </a:t>
            </a:r>
            <a:r>
              <a:rPr lang="sk-SK" dirty="0" err="1"/>
              <a:t>odprednášaným</a:t>
            </a:r>
            <a:r>
              <a:rPr lang="sk-SK" dirty="0"/>
              <a:t> témam.  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55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7027" t="12852" r="41689" b="4025"/>
          <a:stretch/>
        </p:blipFill>
        <p:spPr>
          <a:xfrm>
            <a:off x="3122155" y="94754"/>
            <a:ext cx="4843834" cy="68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69" y="238897"/>
            <a:ext cx="8596668" cy="1320800"/>
          </a:xfrm>
        </p:spPr>
        <p:txBody>
          <a:bodyPr/>
          <a:lstStyle/>
          <a:p>
            <a:r>
              <a:rPr lang="sk-SK" b="1" dirty="0"/>
              <a:t>Iné aktivity a informácie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6587" y="1243913"/>
            <a:ext cx="9521109" cy="5548185"/>
          </a:xfrm>
        </p:spPr>
        <p:txBody>
          <a:bodyPr>
            <a:normAutofit/>
          </a:bodyPr>
          <a:lstStyle/>
          <a:p>
            <a:pPr fontAlgn="base"/>
            <a:r>
              <a:rPr lang="sk-SK" sz="2000" dirty="0"/>
              <a:t>I.  Medzi </a:t>
            </a:r>
            <a:r>
              <a:rPr lang="sk-SK" sz="2000" b="1" dirty="0"/>
              <a:t>členov AAEP </a:t>
            </a:r>
            <a:r>
              <a:rPr lang="sk-SK" sz="2000" dirty="0"/>
              <a:t>boli na Zasadnutí predsedníctva dňa 30.1.2020 prijatí JUDr. Františka </a:t>
            </a:r>
            <a:r>
              <a:rPr lang="sk-SK" sz="2000" dirty="0" err="1"/>
              <a:t>Jakubíková</a:t>
            </a:r>
            <a:r>
              <a:rPr lang="sk-SK" sz="2000" dirty="0"/>
              <a:t> a Mgr. Bc. Peter </a:t>
            </a:r>
            <a:r>
              <a:rPr lang="sk-SK" sz="2000" dirty="0" err="1"/>
              <a:t>Jakubík</a:t>
            </a:r>
            <a:r>
              <a:rPr lang="sk-SK" sz="2000" dirty="0"/>
              <a:t>, LLM. </a:t>
            </a:r>
          </a:p>
          <a:p>
            <a:pPr fontAlgn="base"/>
            <a:r>
              <a:rPr lang="sk-SK" sz="2000" dirty="0"/>
              <a:t>II. Od 1.2.2020 prišlo k </a:t>
            </a:r>
            <a:r>
              <a:rPr lang="sk-SK" sz="2000" b="1" dirty="0"/>
              <a:t>zmene revízora AAEP </a:t>
            </a:r>
            <a:r>
              <a:rPr lang="sk-SK" sz="2000" dirty="0"/>
              <a:t>a namiesto Ing. </a:t>
            </a:r>
            <a:r>
              <a:rPr lang="sk-SK" sz="2000" dirty="0" err="1"/>
              <a:t>Iny</a:t>
            </a:r>
            <a:r>
              <a:rPr lang="sk-SK" sz="2000" dirty="0"/>
              <a:t> </a:t>
            </a:r>
            <a:r>
              <a:rPr lang="sk-SK" sz="2000" dirty="0" err="1"/>
              <a:t>Melíškovej,PhD</a:t>
            </a:r>
            <a:r>
              <a:rPr lang="sk-SK" sz="2000" dirty="0"/>
              <a:t>. bude zastávať túto funkciu Ing. Zuzana </a:t>
            </a:r>
            <a:r>
              <a:rPr lang="sk-SK" sz="2000" dirty="0" err="1"/>
              <a:t>Bohátová</a:t>
            </a:r>
            <a:r>
              <a:rPr lang="sk-SK" sz="2000" dirty="0"/>
              <a:t>, PhD.</a:t>
            </a:r>
          </a:p>
          <a:p>
            <a:r>
              <a:rPr lang="sk-SK" sz="2000" dirty="0" smtClean="0"/>
              <a:t>III. </a:t>
            </a:r>
            <a:r>
              <a:rPr lang="sk-SK" sz="2000" dirty="0"/>
              <a:t>V decembri 2020 bude publikovaný </a:t>
            </a:r>
            <a:r>
              <a:rPr lang="sk-SK" sz="2000" b="1" dirty="0"/>
              <a:t>článok o projekte „CAPE</a:t>
            </a:r>
            <a:r>
              <a:rPr lang="sk-SK" sz="2000" dirty="0"/>
              <a:t>“ v časopise Agrárne právo EÚ </a:t>
            </a:r>
          </a:p>
          <a:p>
            <a:r>
              <a:rPr lang="sk-SK" sz="2000" dirty="0"/>
              <a:t>IV. </a:t>
            </a:r>
            <a:r>
              <a:rPr lang="sk-SK" sz="2000" b="1" dirty="0"/>
              <a:t>Zmenila sa adresa sídla </a:t>
            </a:r>
            <a:r>
              <a:rPr lang="sk-SK" sz="2000" dirty="0"/>
              <a:t>AAEP. Novou adresou je Farská ul. 24 (pôvodná adresa bola </a:t>
            </a:r>
            <a:r>
              <a:rPr lang="sk-SK" sz="2000" dirty="0" err="1"/>
              <a:t>Tr</a:t>
            </a:r>
            <a:r>
              <a:rPr lang="sk-SK" sz="2000" dirty="0"/>
              <a:t>. A. Hlinku 2)  </a:t>
            </a:r>
          </a:p>
          <a:p>
            <a:r>
              <a:rPr lang="sk-SK" sz="2000" dirty="0"/>
              <a:t>V. </a:t>
            </a:r>
            <a:r>
              <a:rPr lang="sk-SK" sz="2000" b="1" dirty="0"/>
              <a:t>XVI Svetový kongres UMAU</a:t>
            </a:r>
            <a:r>
              <a:rPr lang="sk-SK" sz="2000" dirty="0"/>
              <a:t>, ktorý sa mal konať v Nikarague v roku 2020, bol z</a:t>
            </a:r>
            <a:r>
              <a:rPr lang="sk-SK" sz="2000" b="1" dirty="0"/>
              <a:t>rušený</a:t>
            </a:r>
            <a:r>
              <a:rPr lang="sk-SK" sz="2000" dirty="0"/>
              <a:t> v dôsledku pandémie </a:t>
            </a:r>
            <a:r>
              <a:rPr lang="sk-SK" sz="2000" dirty="0" err="1"/>
              <a:t>Covid</a:t>
            </a:r>
            <a:r>
              <a:rPr lang="sk-SK" sz="2000" dirty="0"/>
              <a:t> 19.  </a:t>
            </a:r>
          </a:p>
          <a:p>
            <a:r>
              <a:rPr lang="sk-SK" sz="2000" dirty="0"/>
              <a:t>VI. </a:t>
            </a:r>
            <a:r>
              <a:rPr lang="sk-SK" sz="2000" b="1" dirty="0"/>
              <a:t>Webová stránka AAEP </a:t>
            </a:r>
            <a:r>
              <a:rPr lang="sk-SK" sz="2000" dirty="0"/>
              <a:t>tak v slovenskom ako aj v anglickom jazyku je pravidelne aktualizovaná a sú na nej zverejňované najnovšie aktuálne informácie </a:t>
            </a:r>
            <a:r>
              <a:rPr lang="sk-SK" sz="2000" dirty="0" smtClean="0"/>
              <a:t> (www.aaep.uniag.sk)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91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132" y="0"/>
            <a:ext cx="8596668" cy="1320800"/>
          </a:xfrm>
        </p:spPr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557"/>
              </p:ext>
            </p:extLst>
          </p:nvPr>
        </p:nvGraphicFramePr>
        <p:xfrm>
          <a:off x="0" y="0"/>
          <a:ext cx="12192000" cy="685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4476"/>
                <a:gridCol w="1507524"/>
              </a:tblGrid>
              <a:tr h="69397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b="1" dirty="0" smtClean="0">
                          <a:solidFill>
                            <a:schemeClr val="tx1"/>
                          </a:solidFill>
                        </a:rPr>
                        <a:t>Plnenie úloh AAEP v roku 2020: plánované</a:t>
                      </a:r>
                      <a:r>
                        <a:rPr lang="sk-SK" sz="2000" b="1" baseline="0" dirty="0" smtClean="0">
                          <a:solidFill>
                            <a:schemeClr val="tx1"/>
                          </a:solidFill>
                        </a:rPr>
                        <a:t> aktivity</a:t>
                      </a:r>
                      <a:endParaRPr lang="sk-S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b="1" dirty="0" smtClean="0">
                          <a:solidFill>
                            <a:schemeClr val="tx1"/>
                          </a:solidFill>
                          <a:effectLst/>
                        </a:rPr>
                        <a:t>Stav úlohy</a:t>
                      </a:r>
                      <a:endParaRPr lang="sk-S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9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romanUcPeriod"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1. uzatvoriť zmluvu o spolupráci medzi AAEP a FEŠRR, SPU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nesplnená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2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romanUcPeriod"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2. plniť </a:t>
                      </a:r>
                      <a:r>
                        <a:rPr lang="sk-SK" sz="2000" dirty="0">
                          <a:effectLst/>
                        </a:rPr>
                        <a:t>úlohy v rámci  získaného projektu „CAPE“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89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romanUcPeriod"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3. predložiť projekt v rámci programu ERASMUS+, a tak získať finančnú podporu pre AAEP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9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romanUcPeriod"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4. spoluorganizovať </a:t>
                      </a:r>
                      <a:r>
                        <a:rPr lang="sk-SK" sz="2000" dirty="0">
                          <a:effectLst/>
                        </a:rPr>
                        <a:t>okrúhle stoly, workshopy a konferencie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7940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5. publikovať </a:t>
                      </a:r>
                      <a:r>
                        <a:rPr lang="sk-SK" sz="2000" dirty="0">
                          <a:effectLst/>
                        </a:rPr>
                        <a:t>v časopise AP EÚ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56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6. pravidelne </a:t>
                      </a:r>
                      <a:r>
                        <a:rPr lang="sk-SK" sz="2000" dirty="0">
                          <a:effectLst/>
                        </a:rPr>
                        <a:t>aktualizovať web stránku AAEP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6823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7. hľadať </a:t>
                      </a:r>
                      <a:r>
                        <a:rPr lang="sk-SK" sz="2000" dirty="0">
                          <a:effectLst/>
                        </a:rPr>
                        <a:t>možnosti získavania finančných prostriedkov pre AAEP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3740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8. propagovať </a:t>
                      </a:r>
                      <a:r>
                        <a:rPr lang="sk-SK" sz="2000" dirty="0">
                          <a:effectLst/>
                        </a:rPr>
                        <a:t>AAEP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56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sk-SK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sk-SK" sz="2000" dirty="0" smtClean="0">
                          <a:effectLst/>
                        </a:rPr>
                        <a:t>9. získavať </a:t>
                      </a:r>
                      <a:r>
                        <a:rPr lang="sk-SK" sz="2000" dirty="0">
                          <a:effectLst/>
                        </a:rPr>
                        <a:t>nových členov AAEP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splnená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Plán aktivít pre rok 2021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sz="2400" dirty="0" smtClean="0"/>
              <a:t>I</a:t>
            </a:r>
            <a:r>
              <a:rPr lang="sk-SK" sz="2400" dirty="0"/>
              <a:t>. zapojenie viacerých členov AAEP do aktivít Asociácie </a:t>
            </a:r>
          </a:p>
          <a:p>
            <a:pPr fontAlgn="base"/>
            <a:r>
              <a:rPr lang="sk-SK" sz="2400" dirty="0"/>
              <a:t>II. účasť viacerých členov AAEP na zasadnutiach organizovaných CEDR</a:t>
            </a:r>
          </a:p>
          <a:p>
            <a:pPr fontAlgn="base"/>
            <a:r>
              <a:rPr lang="sk-SK" sz="2400" dirty="0"/>
              <a:t>III. zapájanie AAEP do ďalších projektov</a:t>
            </a:r>
          </a:p>
          <a:p>
            <a:pPr fontAlgn="base"/>
            <a:r>
              <a:rPr lang="sk-SK" sz="2400" dirty="0"/>
              <a:t>IV.  realizácia ďalších odborných aktivít (semináre, </a:t>
            </a:r>
            <a:r>
              <a:rPr lang="sk-SK" sz="2400" dirty="0" err="1"/>
              <a:t>webináre</a:t>
            </a:r>
            <a:r>
              <a:rPr lang="sk-SK" sz="2400" dirty="0"/>
              <a:t>, workshopy, atď.)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24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955589"/>
            <a:ext cx="8596668" cy="5085773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/>
              <a:t>V roku 2020 Asociácia vykonávala rôznorodé aktivity </a:t>
            </a:r>
            <a:r>
              <a:rPr lang="sk-SK" sz="2400" dirty="0" smtClean="0"/>
              <a:t>ktorých realizácia bola ovplyvnená </a:t>
            </a:r>
            <a:r>
              <a:rPr lang="sk-SK" sz="2400" dirty="0"/>
              <a:t>pandémiou COVID-19. </a:t>
            </a: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Napriek </a:t>
            </a:r>
            <a:r>
              <a:rPr lang="sk-SK" sz="2400" dirty="0"/>
              <a:t>tejto situácii Asociácia realizovala niekoľko aktivít, ku ktorým patrili</a:t>
            </a:r>
            <a:r>
              <a:rPr lang="sk-SK" sz="2400" dirty="0" smtClean="0"/>
              <a:t>:</a:t>
            </a:r>
          </a:p>
          <a:p>
            <a:pPr>
              <a:buAutoNum type="arabicPeriod"/>
            </a:pPr>
            <a:r>
              <a:rPr lang="sk-SK" sz="2400" b="1" dirty="0" smtClean="0"/>
              <a:t>Projektová činnosť</a:t>
            </a:r>
          </a:p>
          <a:p>
            <a:pPr>
              <a:buAutoNum type="arabicPeriod"/>
            </a:pPr>
            <a:r>
              <a:rPr lang="sk-SK" sz="2400" b="1" dirty="0"/>
              <a:t>Účasť na zasadnutiach </a:t>
            </a:r>
            <a:endParaRPr lang="sk-SK" sz="2400" b="1" dirty="0" smtClean="0"/>
          </a:p>
          <a:p>
            <a:pPr>
              <a:buAutoNum type="arabicPeriod"/>
            </a:pPr>
            <a:r>
              <a:rPr lang="sk-SK" sz="2400" b="1" dirty="0" smtClean="0"/>
              <a:t>Odborné podujatia  </a:t>
            </a:r>
            <a:endParaRPr lang="sk-SK" sz="24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84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577" y="140043"/>
            <a:ext cx="8596668" cy="1320800"/>
          </a:xfrm>
        </p:spPr>
        <p:txBody>
          <a:bodyPr/>
          <a:lstStyle/>
          <a:p>
            <a:r>
              <a:rPr lang="sk-SK" b="1" dirty="0"/>
              <a:t>Projektová </a:t>
            </a:r>
            <a:r>
              <a:rPr lang="sk-SK" b="1" dirty="0" smtClean="0"/>
              <a:t>činnosť (1)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2577" y="980302"/>
            <a:ext cx="9257499" cy="5725297"/>
          </a:xfrm>
        </p:spPr>
        <p:txBody>
          <a:bodyPr>
            <a:normAutofit/>
          </a:bodyPr>
          <a:lstStyle/>
          <a:p>
            <a:r>
              <a:rPr lang="sk-SK" dirty="0" smtClean="0"/>
              <a:t>AAEP pokračovala v roku 2020 v realizácii projektu Jean </a:t>
            </a:r>
            <a:r>
              <a:rPr lang="sk-SK" dirty="0" err="1" smtClean="0"/>
              <a:t>Monnet</a:t>
            </a:r>
            <a:r>
              <a:rPr lang="sk-SK" dirty="0" smtClean="0"/>
              <a:t>: </a:t>
            </a:r>
            <a:r>
              <a:rPr lang="sk-SK" b="1" i="1" dirty="0" smtClean="0"/>
              <a:t>Efektívnosť </a:t>
            </a:r>
            <a:r>
              <a:rPr lang="sk-SK" b="1" i="1" dirty="0"/>
              <a:t>implementácie Spoločnej poľnohospodárskej politiky na </a:t>
            </a:r>
            <a:r>
              <a:rPr lang="sk-SK" b="1" i="1" dirty="0" smtClean="0"/>
              <a:t>Slovensku</a:t>
            </a:r>
            <a:r>
              <a:rPr lang="sk-SK" dirty="0" smtClean="0"/>
              <a:t> „CAPE“</a:t>
            </a:r>
          </a:p>
          <a:p>
            <a:endParaRPr lang="sk-SK" dirty="0" smtClean="0"/>
          </a:p>
          <a:p>
            <a:r>
              <a:rPr lang="sk-SK" dirty="0" smtClean="0"/>
              <a:t> AAEP sa v roku 2020 stala partnerom projektu Erasmus+, Strategické partnerstvá </a:t>
            </a:r>
            <a:r>
              <a:rPr lang="sk-SK" b="1" i="1" dirty="0"/>
              <a:t>„</a:t>
            </a:r>
            <a:r>
              <a:rPr lang="sk-SK" b="1" i="1" dirty="0" err="1"/>
              <a:t>Sociability</a:t>
            </a:r>
            <a:r>
              <a:rPr lang="sk-SK" b="1" i="1" dirty="0"/>
              <a:t> </a:t>
            </a:r>
            <a:r>
              <a:rPr lang="sk-SK" b="1" i="1" dirty="0" err="1"/>
              <a:t>Through</a:t>
            </a:r>
            <a:r>
              <a:rPr lang="sk-SK" b="1" i="1" dirty="0"/>
              <a:t> Urban Design </a:t>
            </a:r>
            <a:r>
              <a:rPr lang="sk-SK" b="1" i="1" dirty="0" err="1"/>
              <a:t>Innovation</a:t>
            </a:r>
            <a:r>
              <a:rPr lang="sk-SK" b="1" i="1" dirty="0"/>
              <a:t>“ </a:t>
            </a:r>
            <a:r>
              <a:rPr lang="sk-SK" b="1" i="1" dirty="0" smtClean="0"/>
              <a:t>(</a:t>
            </a:r>
            <a:r>
              <a:rPr lang="sk-SK" b="1" i="1" dirty="0"/>
              <a:t>STUD.IO</a:t>
            </a:r>
            <a:r>
              <a:rPr lang="sk-SK" b="1" i="1" dirty="0" smtClean="0"/>
              <a:t>).</a:t>
            </a:r>
          </a:p>
          <a:p>
            <a:pPr marL="0" indent="0">
              <a:buNone/>
            </a:pPr>
            <a:r>
              <a:rPr lang="sk-SK" dirty="0"/>
              <a:t>Projekt STUD.IO je strategické partnerstvo v oblasti vysokoškolského vzdelávania realizované v spolupráci inštitúcií z Talianska, Slovenska, Rumunska a Španielska. </a:t>
            </a:r>
            <a:r>
              <a:rPr lang="sk-SK" dirty="0" smtClean="0"/>
              <a:t>Zahŕňa </a:t>
            </a:r>
            <a:r>
              <a:rPr lang="sk-SK" dirty="0"/>
              <a:t>4 univerzity a 3 súkromné organizácie (ziskové a neziskové) aktívne zapojené do zlepšovania sociálnej starostlivosti a rozvoja inovatívnych sociálnych politík. Projekt sa bude riešiť v období rokov </a:t>
            </a:r>
            <a:r>
              <a:rPr lang="sk-SK" dirty="0" smtClean="0"/>
              <a:t>2020-2023.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AAEP získala od EACEA (</a:t>
            </a:r>
            <a:r>
              <a:rPr lang="sk-SK" dirty="0" err="1" smtClean="0"/>
              <a:t>Výkonna</a:t>
            </a:r>
            <a:r>
              <a:rPr lang="sk-SK" dirty="0" smtClean="0"/>
              <a:t> agentúra </a:t>
            </a:r>
            <a:r>
              <a:rPr lang="sk-SK" dirty="0"/>
              <a:t>pre vzdelávanie, audiovizuálny sektor a </a:t>
            </a:r>
            <a:r>
              <a:rPr lang="sk-SK" dirty="0" smtClean="0"/>
              <a:t>kultúru) 17.1.2020 </a:t>
            </a:r>
            <a:r>
              <a:rPr lang="sk-SK" b="1" i="1" dirty="0" smtClean="0"/>
              <a:t>Plaketu </a:t>
            </a:r>
            <a:r>
              <a:rPr lang="sk-SK" b="1" i="1" dirty="0"/>
              <a:t>Jean </a:t>
            </a:r>
            <a:r>
              <a:rPr lang="sk-SK" b="1" i="1" dirty="0" err="1" smtClean="0"/>
              <a:t>Monnet</a:t>
            </a:r>
            <a:r>
              <a:rPr lang="sk-SK" b="1" i="1" dirty="0" smtClean="0"/>
              <a:t>. </a:t>
            </a:r>
            <a:endParaRPr lang="sk-SK" b="1" i="1" dirty="0"/>
          </a:p>
          <a:p>
            <a:pPr marL="0" indent="0">
              <a:buNone/>
            </a:pPr>
            <a:r>
              <a:rPr lang="sk-SK" dirty="0"/>
              <a:t>Plaketa Jean </a:t>
            </a:r>
            <a:r>
              <a:rPr lang="sk-SK" dirty="0" err="1"/>
              <a:t>Monnet</a:t>
            </a:r>
            <a:r>
              <a:rPr lang="sk-SK" dirty="0"/>
              <a:t> má pre AAEP dvojaký význam:</a:t>
            </a:r>
          </a:p>
          <a:p>
            <a:pPr marL="0" lvl="0" indent="0">
              <a:buNone/>
            </a:pPr>
            <a:r>
              <a:rPr lang="sk-SK" dirty="0" smtClean="0"/>
              <a:t>1. je </a:t>
            </a:r>
            <a:r>
              <a:rPr lang="sk-SK" dirty="0"/>
              <a:t>známkou  kvality v oblasti Európskych integračných </a:t>
            </a:r>
            <a:r>
              <a:rPr lang="sk-SK" dirty="0" smtClean="0"/>
              <a:t>štúdií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2. predstavuje  </a:t>
            </a:r>
            <a:r>
              <a:rPr lang="sk-SK" dirty="0"/>
              <a:t>úspech Asociácie v projektovej oblasti.</a:t>
            </a:r>
            <a:endParaRPr lang="sk-SK" dirty="0"/>
          </a:p>
        </p:txBody>
      </p:sp>
      <p:pic>
        <p:nvPicPr>
          <p:cNvPr id="4098" name="Picture 2" descr="Plaketa pre Jean Monnet Modul | aaep.uniag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495" y="5239265"/>
            <a:ext cx="1872505" cy="16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722" y="255373"/>
            <a:ext cx="9043315" cy="13208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Projektová činnosť </a:t>
            </a:r>
            <a:r>
              <a:rPr lang="sk-SK" b="1" dirty="0" smtClean="0"/>
              <a:t>(2):</a:t>
            </a:r>
            <a:br>
              <a:rPr lang="sk-SK" b="1" dirty="0" smtClean="0"/>
            </a:br>
            <a:r>
              <a:rPr lang="sk-SK" b="1" dirty="0" smtClean="0"/>
              <a:t>prehľad riešených a podaných projektov 2020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88101"/>
              </p:ext>
            </p:extLst>
          </p:nvPr>
        </p:nvGraphicFramePr>
        <p:xfrm>
          <a:off x="564149" y="1930400"/>
          <a:ext cx="9428348" cy="4544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819"/>
                <a:gridCol w="3418702"/>
                <a:gridCol w="1367481"/>
                <a:gridCol w="1268627"/>
                <a:gridCol w="1491049"/>
                <a:gridCol w="1408670"/>
              </a:tblGrid>
              <a:tr h="43775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P</a:t>
                      </a:r>
                      <a:r>
                        <a:rPr lang="sk-SK" sz="1400" dirty="0">
                          <a:effectLst/>
                        </a:rPr>
                        <a:t>. č.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Názov </a:t>
                      </a:r>
                      <a:r>
                        <a:rPr lang="sk-SK" sz="1400" dirty="0">
                          <a:effectLst/>
                        </a:rPr>
                        <a:t>projektu 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Začiatok </a:t>
                      </a:r>
                      <a:r>
                        <a:rPr lang="sk-SK" sz="1400" dirty="0">
                          <a:effectLst/>
                        </a:rPr>
                        <a:t>projektu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Koniec </a:t>
                      </a:r>
                      <a:r>
                        <a:rPr lang="sk-SK" sz="1400" dirty="0">
                          <a:effectLst/>
                        </a:rPr>
                        <a:t>projektu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Program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Projekt </a:t>
                      </a:r>
                      <a:r>
                        <a:rPr lang="sk-SK" sz="1400" dirty="0">
                          <a:effectLst/>
                        </a:rPr>
                        <a:t>administrovaný AAEP 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</a:tr>
              <a:tr h="6902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Efektívnosť </a:t>
                      </a:r>
                      <a:r>
                        <a:rPr lang="sk-SK" sz="1400" dirty="0">
                          <a:effectLst/>
                        </a:rPr>
                        <a:t>implementácie spoločnej poľnohospodárskej politiky na Slovensku „CAPE“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september </a:t>
                      </a:r>
                      <a:r>
                        <a:rPr lang="sk-SK" sz="1400" dirty="0">
                          <a:effectLst/>
                        </a:rPr>
                        <a:t>2019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august 2022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Erasmus + Jean </a:t>
                      </a:r>
                      <a:r>
                        <a:rPr lang="sk-SK" sz="1400" dirty="0" err="1">
                          <a:effectLst/>
                        </a:rPr>
                        <a:t>Monnet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</a:tr>
              <a:tr h="7004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Sociability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Through</a:t>
                      </a:r>
                      <a:r>
                        <a:rPr lang="sk-SK" sz="1400" dirty="0">
                          <a:effectLst/>
                        </a:rPr>
                        <a:t> Urban Design </a:t>
                      </a:r>
                      <a:r>
                        <a:rPr lang="sk-SK" sz="1400" dirty="0" err="1">
                          <a:effectLst/>
                        </a:rPr>
                        <a:t>Innovation</a:t>
                      </a:r>
                      <a:r>
                        <a:rPr lang="sk-SK" sz="1400" dirty="0">
                          <a:effectLst/>
                        </a:rPr>
                        <a:t>  (STUD.IO)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september  </a:t>
                      </a:r>
                      <a:r>
                        <a:rPr lang="sk-SK" sz="1400" dirty="0">
                          <a:effectLst/>
                        </a:rPr>
                        <a:t>2020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február 2023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Erasmus+, </a:t>
                      </a:r>
                      <a:endParaRPr lang="sk-SK" sz="14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KA2,</a:t>
                      </a:r>
                      <a:r>
                        <a:rPr lang="sk-SK" sz="1400" baseline="0" dirty="0" smtClean="0">
                          <a:effectLst/>
                        </a:rPr>
                        <a:t> </a:t>
                      </a:r>
                      <a:r>
                        <a:rPr lang="sk-SK" sz="1400" dirty="0" smtClean="0">
                          <a:effectLst/>
                        </a:rPr>
                        <a:t>Strategické </a:t>
                      </a:r>
                      <a:r>
                        <a:rPr lang="sk-SK" sz="1400" dirty="0">
                          <a:effectLst/>
                        </a:rPr>
                        <a:t>partnerstvo 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</a:tr>
              <a:tr h="7295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The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Pathway</a:t>
                      </a:r>
                      <a:r>
                        <a:rPr lang="sk-SK" sz="1400" dirty="0">
                          <a:effectLst/>
                        </a:rPr>
                        <a:t> to </a:t>
                      </a:r>
                      <a:r>
                        <a:rPr lang="sk-SK" sz="1400" dirty="0" err="1">
                          <a:effectLst/>
                        </a:rPr>
                        <a:t>European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Smart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Edcation</a:t>
                      </a:r>
                      <a:r>
                        <a:rPr lang="sk-SK" sz="1400" dirty="0">
                          <a:effectLst/>
                        </a:rPr>
                        <a:t> in </a:t>
                      </a:r>
                      <a:r>
                        <a:rPr lang="sk-SK" sz="1400" dirty="0" err="1">
                          <a:effectLst/>
                        </a:rPr>
                        <a:t>the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Agri-Environmentla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Law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under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the</a:t>
                      </a:r>
                      <a:r>
                        <a:rPr lang="sk-SK" sz="1400" dirty="0">
                          <a:effectLst/>
                        </a:rPr>
                        <a:t> COVID-19 </a:t>
                      </a:r>
                      <a:r>
                        <a:rPr lang="sk-SK" sz="1400" dirty="0" err="1">
                          <a:effectLst/>
                        </a:rPr>
                        <a:t>Crisis</a:t>
                      </a:r>
                      <a:r>
                        <a:rPr lang="sk-SK" sz="1400" dirty="0">
                          <a:effectLst/>
                        </a:rPr>
                        <a:t> (EDULAW)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výsledky výberu budú zverejnené vo februári 2021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endParaRPr lang="sk-SK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Erasmus+, </a:t>
                      </a:r>
                      <a:endParaRPr lang="sk-SK" sz="14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KA2,</a:t>
                      </a:r>
                      <a:r>
                        <a:rPr lang="sk-SK" sz="1400" baseline="0" dirty="0" smtClean="0">
                          <a:effectLst/>
                        </a:rPr>
                        <a:t> </a:t>
                      </a:r>
                      <a:r>
                        <a:rPr lang="sk-SK" sz="1400" dirty="0" smtClean="0">
                          <a:effectLst/>
                        </a:rPr>
                        <a:t>Strategické </a:t>
                      </a:r>
                      <a:r>
                        <a:rPr lang="sk-SK" sz="1400" dirty="0">
                          <a:effectLst/>
                        </a:rPr>
                        <a:t>partnerstvo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</a:tr>
              <a:tr h="7004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4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Short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Food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Supply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Chans</a:t>
                      </a:r>
                      <a:r>
                        <a:rPr lang="sk-SK" sz="1400" dirty="0">
                          <a:effectLst/>
                        </a:rPr>
                        <a:t> in </a:t>
                      </a:r>
                      <a:r>
                        <a:rPr lang="sk-SK" sz="1400" dirty="0" err="1">
                          <a:effectLst/>
                        </a:rPr>
                        <a:t>the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context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ofthe</a:t>
                      </a:r>
                      <a:r>
                        <a:rPr lang="sk-SK" sz="1400" dirty="0">
                          <a:effectLst/>
                        </a:rPr>
                        <a:t> New </a:t>
                      </a:r>
                      <a:r>
                        <a:rPr lang="sk-SK" sz="1400" dirty="0" err="1">
                          <a:effectLst/>
                        </a:rPr>
                        <a:t>Common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Agricultural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Policy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ofthe</a:t>
                      </a:r>
                      <a:r>
                        <a:rPr lang="sk-SK" sz="1400" dirty="0">
                          <a:effectLst/>
                        </a:rPr>
                        <a:t> EU 2021-2027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neschválený</a:t>
                      </a:r>
                      <a:endParaRPr lang="sk-SK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k-SK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endParaRPr lang="sk-SK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Erasmus+, </a:t>
                      </a:r>
                      <a:endParaRPr lang="sk-SK" sz="14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KA2,</a:t>
                      </a:r>
                      <a:r>
                        <a:rPr lang="sk-SK" sz="1400" baseline="0" dirty="0" smtClean="0">
                          <a:effectLst/>
                        </a:rPr>
                        <a:t> </a:t>
                      </a:r>
                      <a:r>
                        <a:rPr lang="sk-SK" sz="1400" dirty="0" smtClean="0">
                          <a:effectLst/>
                        </a:rPr>
                        <a:t>Strategické </a:t>
                      </a:r>
                      <a:r>
                        <a:rPr lang="sk-SK" sz="1400" dirty="0">
                          <a:effectLst/>
                        </a:rPr>
                        <a:t>partnerstvo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endParaRPr lang="sk-SK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</a:tr>
              <a:tr h="7295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European Response to the COVID-19 Outbreak: Addressing Behavoural, Social and Economic Elements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neschválený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endParaRPr lang="sk-SK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k-SK" sz="1400" dirty="0" smtClean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Horizont </a:t>
                      </a:r>
                      <a:r>
                        <a:rPr lang="sk-SK" sz="1400" dirty="0">
                          <a:effectLst/>
                        </a:rPr>
                        <a:t>2020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1" marR="52531" marT="0" marB="0"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52531" marR="525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3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2. Účasť na zasadnutiach </a:t>
            </a:r>
            <a:r>
              <a:rPr lang="sk-SK" b="1" dirty="0" smtClean="0"/>
              <a:t>(1)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8436" y="1598141"/>
            <a:ext cx="8944461" cy="4992130"/>
          </a:xfrm>
        </p:spPr>
        <p:txBody>
          <a:bodyPr>
            <a:normAutofit/>
          </a:bodyPr>
          <a:lstStyle/>
          <a:p>
            <a:pPr fontAlgn="base"/>
            <a:r>
              <a:rPr lang="sk-SK" b="1" i="1" dirty="0"/>
              <a:t>I. Zasadnutie </a:t>
            </a:r>
            <a:r>
              <a:rPr lang="sk-SK" b="1" i="1" dirty="0" err="1"/>
              <a:t>Board</a:t>
            </a:r>
            <a:r>
              <a:rPr lang="sk-SK" b="1" i="1" dirty="0"/>
              <a:t> </a:t>
            </a:r>
            <a:r>
              <a:rPr lang="sk-SK" b="1" i="1" dirty="0" err="1"/>
              <a:t>meetingu</a:t>
            </a:r>
            <a:r>
              <a:rPr lang="sk-SK" b="1" i="1" dirty="0"/>
              <a:t> Európskej rady pre vidiecke právo (CEDR)</a:t>
            </a:r>
            <a:r>
              <a:rPr lang="sk-SK" dirty="0"/>
              <a:t>:</a:t>
            </a:r>
          </a:p>
          <a:p>
            <a:pPr marL="0" indent="0" fontAlgn="base">
              <a:buNone/>
            </a:pPr>
            <a:r>
              <a:rPr lang="sk-SK" dirty="0" smtClean="0"/>
              <a:t>Dátum: 7</a:t>
            </a:r>
            <a:r>
              <a:rPr lang="sk-SK" dirty="0"/>
              <a:t>. a 8.februára 2020 </a:t>
            </a:r>
            <a:endParaRPr lang="sk-SK" dirty="0" smtClean="0"/>
          </a:p>
          <a:p>
            <a:pPr marL="0" indent="0" fontAlgn="base">
              <a:buNone/>
            </a:pPr>
            <a:r>
              <a:rPr lang="sk-SK" dirty="0" smtClean="0"/>
              <a:t>Miesto: </a:t>
            </a:r>
            <a:r>
              <a:rPr lang="sk-SK" dirty="0" err="1" smtClean="0"/>
              <a:t>Právnicka</a:t>
            </a:r>
            <a:r>
              <a:rPr lang="sk-SK" dirty="0" smtClean="0"/>
              <a:t> fakulta </a:t>
            </a:r>
            <a:r>
              <a:rPr lang="sk-SK" dirty="0"/>
              <a:t>Univerzity La </a:t>
            </a:r>
            <a:r>
              <a:rPr lang="sk-SK" dirty="0" err="1"/>
              <a:t>Sapienza</a:t>
            </a:r>
            <a:r>
              <a:rPr lang="sk-SK" dirty="0"/>
              <a:t> v Ríme </a:t>
            </a:r>
            <a:endParaRPr lang="sk-SK" dirty="0" smtClean="0"/>
          </a:p>
          <a:p>
            <a:pPr marL="0" indent="0" fontAlgn="base">
              <a:buNone/>
            </a:pPr>
            <a:r>
              <a:rPr lang="sk-SK" dirty="0" smtClean="0"/>
              <a:t>Za </a:t>
            </a:r>
            <a:r>
              <a:rPr lang="sk-SK" dirty="0"/>
              <a:t>Slovensko sa zasadnutia zúčastnila </a:t>
            </a:r>
            <a:r>
              <a:rPr lang="sk-SK" b="1" i="1" dirty="0"/>
              <a:t>doc. JUDr. Lucia </a:t>
            </a:r>
            <a:r>
              <a:rPr lang="sk-SK" b="1" i="1" dirty="0" err="1"/>
              <a:t>Palšová</a:t>
            </a:r>
            <a:r>
              <a:rPr lang="sk-SK" b="1" i="1" dirty="0"/>
              <a:t>, PhD</a:t>
            </a:r>
            <a:r>
              <a:rPr lang="sk-SK" dirty="0"/>
              <a:t>.</a:t>
            </a:r>
            <a:br>
              <a:rPr lang="sk-SK" dirty="0"/>
            </a:br>
            <a:r>
              <a:rPr lang="sk-SK" dirty="0"/>
              <a:t>Na zasadnutí správnej rady boli okrem finančných otázok týkajúcich sa hospodárenia CEDR za rok 2019 riešené vedecké otázky súvisiace s Európskym  agrárnym  právom, s publikačnou činnosťou  členov v časopise „</a:t>
            </a:r>
            <a:r>
              <a:rPr lang="sk-SK" dirty="0" err="1"/>
              <a:t>Journal</a:t>
            </a:r>
            <a:r>
              <a:rPr lang="sk-SK" dirty="0"/>
              <a:t> CEDR“ ,vnútorné a vonkajšie otázky  a otázky týkajúce sa jednotlivých národných asociácií.</a:t>
            </a:r>
          </a:p>
          <a:p>
            <a:pPr marL="0" indent="0" fontAlgn="base">
              <a:buNone/>
            </a:pPr>
            <a:r>
              <a:rPr lang="sk-SK" dirty="0"/>
              <a:t>Doc. </a:t>
            </a:r>
            <a:r>
              <a:rPr lang="sk-SK" dirty="0" err="1"/>
              <a:t>Palšová</a:t>
            </a:r>
            <a:r>
              <a:rPr lang="sk-SK" dirty="0"/>
              <a:t>  vo svojom vystúpení informovala  zástupcov CEDR o aktivitách </a:t>
            </a:r>
            <a:r>
              <a:rPr lang="sk-SK" dirty="0" smtClean="0"/>
              <a:t>Asociácie </a:t>
            </a:r>
            <a:r>
              <a:rPr lang="sk-SK" dirty="0"/>
              <a:t>agrárnych a environmentálnych právnikov v roku 2019 ako aj o pripravovaných nových aktivitách pre rok 2020. Vo svojej prezentácii informovala účastníkov zasadnutia aj o riešenom projekte „Efektívnosť implementácie spoločnej poľnohospodárskej politiky na Slovensku „CAPE“, 611792-EPP-1-2019-1-SK-EPPJMO-SUPPA, ktoré je finančne podporované programom Erasmus+,  Jean </a:t>
            </a:r>
            <a:r>
              <a:rPr lang="sk-SK" dirty="0" err="1"/>
              <a:t>Monnet</a:t>
            </a:r>
            <a:r>
              <a:rPr lang="sk-SK" dirty="0"/>
              <a:t> 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87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2. Účasť na zasadnutiach </a:t>
            </a:r>
            <a:r>
              <a:rPr lang="sk-SK" b="1" dirty="0" smtClean="0"/>
              <a:t>(2)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392" y="1499286"/>
            <a:ext cx="9951294" cy="543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/>
              <a:t>II. Online zasadnutia Správnej rady zástupcov Európskej rady pre vidiecke právo „CEDR</a:t>
            </a:r>
            <a:r>
              <a:rPr lang="sk-SK" i="1" dirty="0" smtClean="0"/>
              <a:t>“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Dátum: 6</a:t>
            </a:r>
            <a:r>
              <a:rPr lang="sk-SK" dirty="0"/>
              <a:t>. novembra 2020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Online zasadnutia sa zúčastnili: </a:t>
            </a:r>
            <a:r>
              <a:rPr lang="sk-SK" dirty="0"/>
              <a:t>prof. JUDr. Anna </a:t>
            </a:r>
            <a:r>
              <a:rPr lang="sk-SK" dirty="0" err="1"/>
              <a:t>Bandlerová</a:t>
            </a:r>
            <a:r>
              <a:rPr lang="sk-SK" dirty="0"/>
              <a:t>, a  doc. JUDr. Lucia </a:t>
            </a:r>
            <a:r>
              <a:rPr lang="sk-SK" dirty="0" err="1"/>
              <a:t>Palšová</a:t>
            </a:r>
            <a:r>
              <a:rPr lang="sk-SK" dirty="0"/>
              <a:t>, PhD.  </a:t>
            </a:r>
            <a:endParaRPr lang="sk-SK" dirty="0" smtClean="0"/>
          </a:p>
          <a:p>
            <a:pPr marL="0" indent="0" fontAlgn="base">
              <a:buNone/>
            </a:pPr>
            <a:endParaRPr lang="sk-SK" b="1" u="sng" dirty="0" smtClean="0"/>
          </a:p>
          <a:p>
            <a:pPr marL="0" indent="0" fontAlgn="base">
              <a:buNone/>
            </a:pPr>
            <a:r>
              <a:rPr lang="sk-SK" b="1" u="sng" dirty="0" smtClean="0"/>
              <a:t>Najdôležitejšie </a:t>
            </a:r>
            <a:r>
              <a:rPr lang="sk-SK" b="1" u="sng" dirty="0"/>
              <a:t>body a výsledky zasadnutia: </a:t>
            </a:r>
            <a:endParaRPr lang="sk-SK" dirty="0"/>
          </a:p>
          <a:p>
            <a:pPr lvl="0" fontAlgn="base"/>
            <a:r>
              <a:rPr lang="sk-SK" dirty="0"/>
              <a:t>prerokovanie aktuálnej situácie, ktorá vznikla následkom pandémie ochorenia COVID 19 a ktorá sa bezprostredne dotkla aj činnosti CEDR; </a:t>
            </a:r>
          </a:p>
          <a:p>
            <a:pPr lvl="0" fontAlgn="base"/>
            <a:r>
              <a:rPr lang="sk-SK" dirty="0"/>
              <a:t>zástupcovia jednotlivých krajín CEDR referovali o aktivitách konaných na národnej, ale aj medzinárodnej úrovni. Zvlášť vyzdvihli medzinárodnú konferenciu </a:t>
            </a:r>
            <a:r>
              <a:rPr lang="sk-SK" i="1" dirty="0"/>
              <a:t>„II. </a:t>
            </a:r>
            <a:r>
              <a:rPr lang="sk-SK" i="1" dirty="0" err="1"/>
              <a:t>Central</a:t>
            </a:r>
            <a:r>
              <a:rPr lang="sk-SK" i="1" dirty="0"/>
              <a:t> </a:t>
            </a:r>
            <a:r>
              <a:rPr lang="sk-SK" i="1" dirty="0" err="1"/>
              <a:t>European</a:t>
            </a:r>
            <a:r>
              <a:rPr lang="sk-SK" i="1" dirty="0"/>
              <a:t> </a:t>
            </a:r>
            <a:r>
              <a:rPr lang="sk-SK" i="1" dirty="0" err="1"/>
              <a:t>Regional</a:t>
            </a:r>
            <a:r>
              <a:rPr lang="sk-SK" i="1" dirty="0"/>
              <a:t> </a:t>
            </a:r>
            <a:r>
              <a:rPr lang="sk-SK" i="1" dirty="0" err="1"/>
              <a:t>Rural</a:t>
            </a:r>
            <a:r>
              <a:rPr lang="sk-SK" i="1" dirty="0"/>
              <a:t> </a:t>
            </a:r>
            <a:r>
              <a:rPr lang="sk-SK" i="1" dirty="0" err="1"/>
              <a:t>Law</a:t>
            </a:r>
            <a:r>
              <a:rPr lang="sk-SK" i="1" dirty="0"/>
              <a:t> </a:t>
            </a:r>
            <a:r>
              <a:rPr lang="sk-SK" i="1" dirty="0" err="1"/>
              <a:t>Conference</a:t>
            </a:r>
            <a:r>
              <a:rPr lang="sk-SK" i="1" dirty="0"/>
              <a:t>“ </a:t>
            </a:r>
            <a:r>
              <a:rPr lang="sk-SK" dirty="0"/>
              <a:t>konanú na univerzite v </a:t>
            </a:r>
            <a:r>
              <a:rPr lang="sk-SK" dirty="0" err="1"/>
              <a:t>Miškolci</a:t>
            </a:r>
            <a:r>
              <a:rPr lang="sk-SK" dirty="0"/>
              <a:t> v Maďarsku, ktorá sa venovala problematike Legislatívy pozemkových vzťahov a právnemu rámcu dedenia a zmluvného nadobúdania poľnohospodárskej pôdy právnickými osobami;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73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1892" y="469557"/>
            <a:ext cx="9316994" cy="6104238"/>
          </a:xfrm>
        </p:spPr>
        <p:txBody>
          <a:bodyPr>
            <a:normAutofit/>
          </a:bodyPr>
          <a:lstStyle/>
          <a:p>
            <a:pPr lvl="0" fontAlgn="base"/>
            <a:r>
              <a:rPr lang="sk-SK" dirty="0"/>
              <a:t>Doc. </a:t>
            </a:r>
            <a:r>
              <a:rPr lang="sk-SK" dirty="0" err="1"/>
              <a:t>Aneta</a:t>
            </a:r>
            <a:r>
              <a:rPr lang="sk-SK" dirty="0"/>
              <a:t> Suchoň, PhD. z Právnickej a správnej fakulty Univerzity Adama </a:t>
            </a:r>
            <a:r>
              <a:rPr lang="sk-SK" dirty="0" err="1"/>
              <a:t>Mickiewicza</a:t>
            </a:r>
            <a:r>
              <a:rPr lang="sk-SK" dirty="0"/>
              <a:t> (Poľsko) informovala o pripravovanej </a:t>
            </a:r>
            <a:r>
              <a:rPr lang="sk-SK" b="1" dirty="0"/>
              <a:t>online konferencii </a:t>
            </a:r>
            <a:r>
              <a:rPr lang="sk-SK" dirty="0"/>
              <a:t>v Poznani (26.11.2020) pod názvom </a:t>
            </a:r>
            <a:r>
              <a:rPr lang="sk-SK" i="1" dirty="0"/>
              <a:t>„Obchodovanie s poľnohospodárskymi nehnuteľnosťami - teória a prax“ </a:t>
            </a:r>
            <a:r>
              <a:rPr lang="sk-SK" dirty="0"/>
              <a:t>a  zároveň informovala </a:t>
            </a:r>
            <a:r>
              <a:rPr lang="sk-SK" b="1" dirty="0"/>
              <a:t>o monografii</a:t>
            </a:r>
            <a:r>
              <a:rPr lang="sk-SK" dirty="0"/>
              <a:t>, ktorá vyšla  pod názvom </a:t>
            </a:r>
            <a:r>
              <a:rPr lang="sk-SK" i="1" dirty="0"/>
              <a:t>„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Legal</a:t>
            </a:r>
            <a:r>
              <a:rPr lang="sk-SK" i="1" dirty="0"/>
              <a:t> and </a:t>
            </a:r>
            <a:r>
              <a:rPr lang="sk-SK" i="1" dirty="0" err="1"/>
              <a:t>Economic</a:t>
            </a:r>
            <a:r>
              <a:rPr lang="sk-SK" i="1" dirty="0"/>
              <a:t> </a:t>
            </a:r>
            <a:r>
              <a:rPr lang="sk-SK" i="1" dirty="0" err="1"/>
              <a:t>Aspects</a:t>
            </a:r>
            <a:r>
              <a:rPr lang="sk-SK" i="1" dirty="0"/>
              <a:t> of </a:t>
            </a:r>
            <a:r>
              <a:rPr lang="sk-SK" i="1" dirty="0" err="1"/>
              <a:t>Associations</a:t>
            </a:r>
            <a:r>
              <a:rPr lang="sk-SK" i="1" dirty="0"/>
              <a:t> of </a:t>
            </a:r>
            <a:r>
              <a:rPr lang="sk-SK" i="1" dirty="0" err="1"/>
              <a:t>Agricultural</a:t>
            </a:r>
            <a:r>
              <a:rPr lang="sk-SK" i="1" dirty="0"/>
              <a:t> </a:t>
            </a:r>
            <a:r>
              <a:rPr lang="sk-SK" i="1" dirty="0" err="1"/>
              <a:t>Producers</a:t>
            </a:r>
            <a:r>
              <a:rPr lang="sk-SK" i="1" dirty="0"/>
              <a:t> in </a:t>
            </a:r>
            <a:r>
              <a:rPr lang="sk-SK" i="1" dirty="0" err="1"/>
              <a:t>Selected</a:t>
            </a:r>
            <a:r>
              <a:rPr lang="sk-SK" i="1" dirty="0"/>
              <a:t> </a:t>
            </a:r>
            <a:r>
              <a:rPr lang="sk-SK" i="1" dirty="0" err="1"/>
              <a:t>Countries</a:t>
            </a:r>
            <a:r>
              <a:rPr lang="sk-SK" i="1" dirty="0"/>
              <a:t> of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World</a:t>
            </a:r>
            <a:r>
              <a:rPr lang="sk-SK" i="1" dirty="0"/>
              <a:t>“ (Právne a ekonomické aspekty združení poľnohospodárskych výrobcov vo vybraných štátoch sveta).</a:t>
            </a:r>
            <a:r>
              <a:rPr lang="sk-SK" dirty="0"/>
              <a:t> Jedným z autorov  monografie za Slovensko je </a:t>
            </a:r>
            <a:r>
              <a:rPr lang="sk-SK" b="1" i="1" dirty="0"/>
              <a:t>doc. Ing. JUDr. Jarmila </a:t>
            </a:r>
            <a:r>
              <a:rPr lang="sk-SK" b="1" i="1" dirty="0" err="1"/>
              <a:t>Lazíková</a:t>
            </a:r>
            <a:r>
              <a:rPr lang="sk-SK" b="1" i="1" dirty="0"/>
              <a:t>, PhD</a:t>
            </a:r>
            <a:r>
              <a:rPr lang="sk-SK" dirty="0"/>
              <a:t>., z Katedry práva, Fakulty európskych štúdií a regionálneho rozvoja, SPU v Nitre;</a:t>
            </a:r>
          </a:p>
          <a:p>
            <a:pPr lvl="0" fontAlgn="base"/>
            <a:r>
              <a:rPr lang="sk-SK" dirty="0"/>
              <a:t>správna rada CEDR sa dohodla, že plánovaný kongres CEDR, ktorý bol plánovaný na jeseň  2021 v Cardiff v UK, bude preložený a uskutoční sa až na jeseň 2022;</a:t>
            </a:r>
          </a:p>
          <a:p>
            <a:pPr lvl="0" fontAlgn="base"/>
            <a:r>
              <a:rPr lang="sk-SK" dirty="0"/>
              <a:t>všetci členovia Správnej rady CEDR súhlasili, že voľba nového prezidenta CEDR sa presunie na obdobie po skončení pandémie ochorenia COVID 19;</a:t>
            </a:r>
          </a:p>
          <a:p>
            <a:pPr lvl="0" fontAlgn="base"/>
            <a:r>
              <a:rPr lang="sk-SK" dirty="0"/>
              <a:t>generálna sekretárka CEDR Dr. </a:t>
            </a:r>
            <a:r>
              <a:rPr lang="sk-SK" dirty="0" err="1"/>
              <a:t>Letícia</a:t>
            </a:r>
            <a:r>
              <a:rPr lang="sk-SK" dirty="0"/>
              <a:t> </a:t>
            </a:r>
            <a:r>
              <a:rPr lang="sk-SK" dirty="0" err="1"/>
              <a:t>Bourges</a:t>
            </a:r>
            <a:r>
              <a:rPr lang="sk-SK" dirty="0"/>
              <a:t> požiadala všetkých členov Správnej rady CEDR, aby pravidelne zverejňovali na webovej stránke CEDR všetky aktivity národných asociácií, ktoré sú organizované na národnej úrovni jednotlivých členských štátov;</a:t>
            </a:r>
          </a:p>
          <a:p>
            <a:pPr lvl="0" fontAlgn="base"/>
            <a:r>
              <a:rPr lang="sk-SK" dirty="0"/>
              <a:t>najbližšie stretnutie Správnej rady Európskej rady pre vidiecke právo sa uskutoční vo februári 2021, presný termín zverejníme na web stránke AAEP.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7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6631" y="323553"/>
            <a:ext cx="1164647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Uvítali by sme, ak by sa na zasadnutiach zúčastnili viacerí členovia našej Asociácie. </a:t>
            </a:r>
          </a:p>
          <a:p>
            <a:pPr marL="0" indent="0">
              <a:buNone/>
            </a:pPr>
            <a:r>
              <a:rPr lang="sk-SK" sz="2400" dirty="0" smtClean="0"/>
              <a:t>Na webovej stránke </a:t>
            </a:r>
            <a:r>
              <a:rPr lang="sk-SK" sz="2400" dirty="0" smtClean="0">
                <a:hlinkClick r:id="rId2"/>
              </a:rPr>
              <a:t>http://www.aaep.uniag.sk/</a:t>
            </a:r>
            <a:r>
              <a:rPr lang="sk-SK" sz="2400" dirty="0" smtClean="0"/>
              <a:t> vždy nájdete najaktuálnejšie informácie o organizovaných podujatiach.</a:t>
            </a:r>
          </a:p>
          <a:p>
            <a:pPr marL="0" indent="0" algn="ctr">
              <a:buNone/>
            </a:pP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22500" t="8700" r="23919" b="6375"/>
          <a:stretch/>
        </p:blipFill>
        <p:spPr>
          <a:xfrm>
            <a:off x="2726905" y="1648537"/>
            <a:ext cx="5733353" cy="51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31" y="252627"/>
            <a:ext cx="8596668" cy="1320800"/>
          </a:xfrm>
        </p:spPr>
        <p:txBody>
          <a:bodyPr/>
          <a:lstStyle/>
          <a:p>
            <a:r>
              <a:rPr lang="sk-SK" b="1" dirty="0"/>
              <a:t>3. Podujatia organizované AAEP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160" y="1177048"/>
            <a:ext cx="9249261" cy="528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smtClean="0"/>
              <a:t>I. „Okrúhly</a:t>
            </a:r>
            <a:r>
              <a:rPr lang="sk-SK" b="1" i="1" dirty="0" smtClean="0"/>
              <a:t> </a:t>
            </a:r>
            <a:r>
              <a:rPr lang="sk-SK" b="1" i="1" dirty="0"/>
              <a:t>stôl </a:t>
            </a:r>
            <a:r>
              <a:rPr lang="sk-SK" b="1" i="1" dirty="0" smtClean="0"/>
              <a:t>pod názvom: </a:t>
            </a:r>
          </a:p>
          <a:p>
            <a:pPr marL="0" indent="0">
              <a:buNone/>
            </a:pPr>
            <a:r>
              <a:rPr lang="sk-SK" b="1" i="1" dirty="0" smtClean="0"/>
              <a:t>„Efektívnosť </a:t>
            </a:r>
            <a:r>
              <a:rPr lang="sk-SK" b="1" i="1" dirty="0"/>
              <a:t>implementácie Spoločnej poľnohospodárskej politiky (SPP</a:t>
            </a:r>
            <a:r>
              <a:rPr lang="sk-SK" dirty="0"/>
              <a:t>) </a:t>
            </a: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na </a:t>
            </a:r>
            <a:r>
              <a:rPr lang="sk-SK" b="1" dirty="0"/>
              <a:t>Slovensku</a:t>
            </a:r>
            <a:r>
              <a:rPr lang="sk-SK" dirty="0"/>
              <a:t>”</a:t>
            </a:r>
            <a:r>
              <a:rPr lang="sk-SK" i="1" dirty="0"/>
              <a:t> </a:t>
            </a:r>
            <a:endParaRPr lang="sk-SK" i="1" dirty="0" smtClean="0"/>
          </a:p>
          <a:p>
            <a:pPr marL="400050" indent="-400050">
              <a:buAutoNum type="romanUcPeriod"/>
            </a:pP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Dátum: </a:t>
            </a:r>
            <a:r>
              <a:rPr lang="sk-SK" dirty="0" smtClean="0"/>
              <a:t>5</a:t>
            </a:r>
            <a:r>
              <a:rPr lang="sk-SK" dirty="0"/>
              <a:t>. a 6. marca </a:t>
            </a:r>
            <a:r>
              <a:rPr lang="sk-SK" dirty="0" smtClean="0"/>
              <a:t>2020</a:t>
            </a:r>
          </a:p>
          <a:p>
            <a:pPr marL="0" indent="0">
              <a:buNone/>
            </a:pPr>
            <a:r>
              <a:rPr lang="sk-SK" dirty="0" smtClean="0"/>
              <a:t>Podujatia </a:t>
            </a:r>
            <a:r>
              <a:rPr lang="sk-SK" dirty="0"/>
              <a:t>sa zúčastnilo  15 osôb </a:t>
            </a:r>
            <a:r>
              <a:rPr lang="sk-SK" dirty="0" smtClean="0"/>
              <a:t>(doktorandi</a:t>
            </a:r>
            <a:r>
              <a:rPr lang="sk-SK" dirty="0"/>
              <a:t> </a:t>
            </a:r>
            <a:r>
              <a:rPr lang="sk-SK" dirty="0" smtClean="0"/>
              <a:t>a výskumníci </a:t>
            </a:r>
            <a:r>
              <a:rPr lang="sk-SK" dirty="0"/>
              <a:t>z </a:t>
            </a:r>
            <a:r>
              <a:rPr lang="sk-SK" dirty="0" smtClean="0"/>
              <a:t>SPU)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Okrúhly stôl bol </a:t>
            </a:r>
            <a:r>
              <a:rPr lang="sk-SK" dirty="0"/>
              <a:t>zorganizovaný v rámci projektu CAPE.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6687" t="12916" r="40904" b="6228"/>
          <a:stretch/>
        </p:blipFill>
        <p:spPr>
          <a:xfrm>
            <a:off x="8240785" y="1119128"/>
            <a:ext cx="3951215" cy="57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582</Words>
  <Application>Microsoft Office PowerPoint</Application>
  <PresentationFormat>Širokouhlá</PresentationFormat>
  <Paragraphs>154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Fazeta</vt:lpstr>
      <vt:lpstr>Správa  o činnosti  ASOCIÁCIE AGRÁRNYCH A ENVIRONMENTÁLNYCH PRÁVNIKOV  (AAEP) za rok 2020  </vt:lpstr>
      <vt:lpstr>Prezentácia programu PowerPoint</vt:lpstr>
      <vt:lpstr>Projektová činnosť (1) </vt:lpstr>
      <vt:lpstr>Projektová činnosť (2): prehľad riešených a podaných projektov 2020</vt:lpstr>
      <vt:lpstr>2. Účasť na zasadnutiach (1) </vt:lpstr>
      <vt:lpstr>2. Účasť na zasadnutiach (2)</vt:lpstr>
      <vt:lpstr>Prezentácia programu PowerPoint</vt:lpstr>
      <vt:lpstr>Prezentácia programu PowerPoint</vt:lpstr>
      <vt:lpstr>3. Podujatia organizované AAEP  </vt:lpstr>
      <vt:lpstr>Prezentácia programu PowerPoint</vt:lpstr>
      <vt:lpstr>Prezentácia programu PowerPoint</vt:lpstr>
      <vt:lpstr>Iné aktivity a informácie</vt:lpstr>
      <vt:lpstr>Prezentácia programu PowerPoint</vt:lpstr>
      <vt:lpstr>Plán aktivít pre rok 2021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 o činnosti  ASOCIÁCIE AGRÁRNYCH A ENVIRONMENTÁLNYCH PRÁVNIKOV  (AAEP) za rok 2020</dc:title>
  <dc:creator>Windows User</dc:creator>
  <cp:lastModifiedBy>Windows User</cp:lastModifiedBy>
  <cp:revision>5</cp:revision>
  <dcterms:created xsi:type="dcterms:W3CDTF">2020-12-03T11:13:48Z</dcterms:created>
  <dcterms:modified xsi:type="dcterms:W3CDTF">2020-12-03T11:57:07Z</dcterms:modified>
</cp:coreProperties>
</file>