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58" r:id="rId4"/>
    <p:sldId id="259" r:id="rId5"/>
    <p:sldId id="263" r:id="rId6"/>
    <p:sldId id="260" r:id="rId7"/>
    <p:sldId id="264" r:id="rId8"/>
  </p:sldIdLst>
  <p:sldSz cx="12188825" cy="6858000"/>
  <p:notesSz cx="6797675" cy="9926638"/>
  <p:defaultTextStyle>
    <a:defPPr rtl="0"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888">
          <p15:clr>
            <a:srgbClr val="A4A3A4"/>
          </p15:clr>
        </p15:guide>
        <p15:guide id="3" orient="horz" pos="432">
          <p15:clr>
            <a:srgbClr val="A4A3A4"/>
          </p15:clr>
        </p15:guide>
        <p15:guide id="4" orient="horz" pos="3072">
          <p15:clr>
            <a:srgbClr val="A4A3A4"/>
          </p15:clr>
        </p15:guide>
        <p15:guide id="5" orient="horz" pos="3408">
          <p15:clr>
            <a:srgbClr val="A4A3A4"/>
          </p15:clr>
        </p15:guide>
        <p15:guide id="6" pos="3839">
          <p15:clr>
            <a:srgbClr val="A4A3A4"/>
          </p15:clr>
        </p15:guide>
        <p15:guide id="7" pos="383">
          <p15:clr>
            <a:srgbClr val="A4A3A4"/>
          </p15:clr>
        </p15:guide>
        <p15:guide id="8" pos="7295">
          <p15:clr>
            <a:srgbClr val="A4A3A4"/>
          </p15:clr>
        </p15:guide>
        <p15:guide id="9" pos="815">
          <p15:clr>
            <a:srgbClr val="A4A3A4"/>
          </p15:clr>
        </p15:guide>
        <p15:guide id="10" pos="2879">
          <p15:clr>
            <a:srgbClr val="A4A3A4"/>
          </p15:clr>
        </p15:guide>
        <p15:guide id="11" pos="307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6" d="100"/>
          <a:sy n="116" d="100"/>
        </p:scale>
        <p:origin x="336" y="108"/>
      </p:cViewPr>
      <p:guideLst>
        <p:guide orient="horz" pos="2160"/>
        <p:guide orient="horz" pos="3888"/>
        <p:guide orient="horz" pos="432"/>
        <p:guide orient="horz" pos="3072"/>
        <p:guide orient="horz" pos="3408"/>
        <p:guide pos="3839"/>
        <p:guide pos="383"/>
        <p:guide pos="7295"/>
        <p:guide pos="815"/>
        <p:guide pos="2879"/>
        <p:guide pos="307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D053354-87E4-4C56-860F-CB6B383ECFBE}" type="datetime1">
              <a:rPr lang="sk-SK" smtClean="0"/>
              <a:t>9.12.2020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8ED8CD-4E4C-49AC-BDC6-2963BA49E54F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3417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 noProof="0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2D610-7580-42B2-B66B-664A1863F165}" type="datetime1">
              <a:rPr lang="sk-SK" smtClean="0"/>
              <a:pPr/>
              <a:t>9.12.2020</a:t>
            </a:fld>
            <a:endParaRPr lang="sk-SK" dirty="0"/>
          </a:p>
        </p:txBody>
      </p:sp>
      <p:sp>
        <p:nvSpPr>
          <p:cNvPr id="4" name="Zástupný symbol obrázka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k-SK" noProof="0" dirty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k-SK" noProof="0" dirty="0" smtClean="0"/>
              <a:t>Kliknutím upravíte štýly predlohy textu</a:t>
            </a:r>
          </a:p>
          <a:p>
            <a:pPr lvl="1" rtl="0"/>
            <a:r>
              <a:rPr lang="sk-SK" noProof="0" dirty="0" smtClean="0"/>
              <a:t>Druhá úroveň</a:t>
            </a:r>
          </a:p>
          <a:p>
            <a:pPr lvl="2" rtl="0"/>
            <a:r>
              <a:rPr lang="sk-SK" noProof="0" dirty="0" smtClean="0"/>
              <a:t>Tretia úroveň</a:t>
            </a:r>
          </a:p>
          <a:p>
            <a:pPr lvl="3" rtl="0"/>
            <a:r>
              <a:rPr lang="sk-SK" noProof="0" dirty="0" smtClean="0"/>
              <a:t>Štvrtá úroveň</a:t>
            </a:r>
          </a:p>
          <a:p>
            <a:pPr lvl="4" rtl="0"/>
            <a:r>
              <a:rPr lang="sk-SK" noProof="0" dirty="0" smtClean="0"/>
              <a:t>Piata úroveň</a:t>
            </a:r>
            <a:endParaRPr lang="sk-SK" noProof="0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 noProof="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FB91549-43BF-425A-AF25-75262019208C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4239286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FB91549-43BF-425A-AF25-75262019208C}" type="slidenum">
              <a:rPr lang="sk-SK" smtClean="0"/>
              <a:t>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3178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/>
          <p:cNvGrpSpPr/>
          <p:nvPr/>
        </p:nvGrpSpPr>
        <p:grpSpPr>
          <a:xfrm>
            <a:off x="31542" y="-1"/>
            <a:ext cx="12190413" cy="6858001"/>
            <a:chOff x="-1588" y="0"/>
            <a:chExt cx="12190413" cy="6858001"/>
          </a:xfrm>
        </p:grpSpPr>
        <p:sp>
          <p:nvSpPr>
            <p:cNvPr id="11" name="Obdĺžnik 10"/>
            <p:cNvSpPr/>
            <p:nvPr/>
          </p:nvSpPr>
          <p:spPr>
            <a:xfrm>
              <a:off x="-1588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sk-SK" noProof="0" dirty="0"/>
            </a:p>
          </p:txBody>
        </p:sp>
        <p:pic>
          <p:nvPicPr>
            <p:cNvPr id="5" name="Obrázok 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873625" y="0"/>
              <a:ext cx="7315200" cy="6858001"/>
            </a:xfrm>
            <a:prstGeom prst="rect">
              <a:avLst/>
            </a:prstGeom>
          </p:spPr>
        </p:pic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8013" y="609600"/>
            <a:ext cx="3962400" cy="4724399"/>
          </a:xfrm>
        </p:spPr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8013" y="5410200"/>
            <a:ext cx="3962400" cy="7620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sk-SK" noProof="0" smtClean="0"/>
              <a:t>Upravte štýl predlohy podnadpisov</a:t>
            </a:r>
            <a:endParaRPr lang="sk-SK" noProof="0" dirty="0"/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F6C9DC42-E5B6-4F6D-8A2D-6D0AC10ACF0E}" type="datetime1">
              <a:rPr lang="sk-SK" noProof="0" smtClean="0"/>
              <a:t>9.12.2020</a:t>
            </a:fld>
            <a:endParaRPr lang="sk-SK" noProof="0" dirty="0"/>
          </a:p>
        </p:txBody>
      </p:sp>
      <p:sp>
        <p:nvSpPr>
          <p:cNvPr id="9" name="Zástupný symbol päty 8"/>
          <p:cNvSpPr>
            <a:spLocks noGrp="1"/>
          </p:cNvSpPr>
          <p:nvPr>
            <p:ph type="ftr" sz="quarter" idx="11"/>
          </p:nvPr>
        </p:nvSpPr>
        <p:spPr bwMode="ltGray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sk-SK" noProof="0" dirty="0" smtClean="0"/>
              <a:t>Pridanie päty</a:t>
            </a:r>
            <a:endParaRPr lang="sk-SK" noProof="0" dirty="0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2"/>
          </p:nvPr>
        </p:nvSpPr>
        <p:spPr bwMode="ltGray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3F31473-23EB-4724-8B59-FE6D21D89FA4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78942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sk-SK" noProof="0" dirty="0" smtClean="0"/>
              <a:t>Kliknutím upravíte štýly predlohy textu</a:t>
            </a:r>
          </a:p>
          <a:p>
            <a:pPr lvl="1" rtl="0"/>
            <a:r>
              <a:rPr lang="sk-SK" noProof="0" dirty="0" smtClean="0"/>
              <a:t>Druhá úroveň</a:t>
            </a:r>
          </a:p>
          <a:p>
            <a:pPr lvl="2" rtl="0"/>
            <a:r>
              <a:rPr lang="sk-SK" noProof="0" dirty="0" smtClean="0"/>
              <a:t>Tretia úroveň</a:t>
            </a:r>
          </a:p>
          <a:p>
            <a:pPr lvl="3" rtl="0"/>
            <a:r>
              <a:rPr lang="sk-SK" noProof="0" dirty="0" smtClean="0"/>
              <a:t>Štvrtá úroveň</a:t>
            </a:r>
          </a:p>
          <a:p>
            <a:pPr lvl="4" rtl="0"/>
            <a:r>
              <a:rPr lang="sk-SK" noProof="0" dirty="0" smtClean="0"/>
              <a:t>Piata úroveň</a:t>
            </a:r>
            <a:endParaRPr lang="sk-SK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1DE8BA8-CFDD-450B-8A60-EE520BC8912D}" type="datetime1">
              <a:rPr lang="sk-SK" noProof="0" smtClean="0"/>
              <a:t>9.12.2020</a:t>
            </a:fld>
            <a:endParaRPr lang="sk-SK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 smtClean="0"/>
              <a:t>Pridanie päty</a:t>
            </a:r>
            <a:endParaRPr lang="sk-SK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2893434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10285412" y="685800"/>
            <a:ext cx="1295401" cy="5486400"/>
          </a:xfrm>
        </p:spPr>
        <p:txBody>
          <a:bodyPr vert="eaVert" rtlCol="0"/>
          <a:lstStyle/>
          <a:p>
            <a:pPr rtl="0"/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685800"/>
            <a:ext cx="9474253" cy="5486400"/>
          </a:xfrm>
        </p:spPr>
        <p:txBody>
          <a:bodyPr vert="eaVert"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sk-SK" noProof="0" dirty="0" smtClean="0"/>
              <a:t>Kliknutím upravíte štýly predlohy textu</a:t>
            </a:r>
          </a:p>
          <a:p>
            <a:pPr lvl="1" rtl="0"/>
            <a:r>
              <a:rPr lang="sk-SK" noProof="0" dirty="0" smtClean="0"/>
              <a:t>Druhá úroveň</a:t>
            </a:r>
          </a:p>
          <a:p>
            <a:pPr lvl="2" rtl="0"/>
            <a:r>
              <a:rPr lang="sk-SK" noProof="0" dirty="0" smtClean="0"/>
              <a:t>Tretia úroveň</a:t>
            </a:r>
          </a:p>
          <a:p>
            <a:pPr lvl="3" rtl="0"/>
            <a:r>
              <a:rPr lang="sk-SK" noProof="0" dirty="0" smtClean="0"/>
              <a:t>Štvrtá úroveň</a:t>
            </a:r>
          </a:p>
          <a:p>
            <a:pPr lvl="4" rtl="0"/>
            <a:r>
              <a:rPr lang="sk-SK" noProof="0" dirty="0" smtClean="0"/>
              <a:t>Piata úroveň</a:t>
            </a:r>
            <a:endParaRPr lang="sk-SK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3EA306-2A68-4A8C-AC36-5341F2B04C46}" type="datetime1">
              <a:rPr lang="sk-SK" noProof="0" smtClean="0"/>
              <a:t>9.12.2020</a:t>
            </a:fld>
            <a:endParaRPr lang="sk-SK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 smtClean="0"/>
              <a:t>Pridanie päty</a:t>
            </a:r>
            <a:endParaRPr lang="sk-SK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870563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 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7" name="Zástupný symbol obsahu 2"/>
          <p:cNvSpPr>
            <a:spLocks noGrp="1"/>
          </p:cNvSpPr>
          <p:nvPr>
            <p:ph idx="13" hasCustomPrompt="1"/>
          </p:nvPr>
        </p:nvSpPr>
        <p:spPr>
          <a:xfrm>
            <a:off x="1293812" y="685801"/>
            <a:ext cx="10287000" cy="4190999"/>
          </a:xfrm>
        </p:spPr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sk-SK" noProof="0" dirty="0" smtClean="0"/>
              <a:t>Kliknutím upravíte štýly predlohy textu</a:t>
            </a:r>
          </a:p>
          <a:p>
            <a:pPr lvl="1" rtl="0"/>
            <a:r>
              <a:rPr lang="sk-SK" noProof="0" dirty="0" smtClean="0"/>
              <a:t>Druhá úroveň</a:t>
            </a:r>
          </a:p>
          <a:p>
            <a:pPr lvl="2" rtl="0"/>
            <a:r>
              <a:rPr lang="sk-SK" noProof="0" dirty="0" smtClean="0"/>
              <a:t>Tretia úroveň</a:t>
            </a:r>
          </a:p>
          <a:p>
            <a:pPr lvl="3" rtl="0"/>
            <a:r>
              <a:rPr lang="sk-SK" noProof="0" dirty="0" smtClean="0"/>
              <a:t>Štvrtá úroveň</a:t>
            </a:r>
          </a:p>
          <a:p>
            <a:pPr lvl="4" rtl="0"/>
            <a:r>
              <a:rPr lang="sk-SK" noProof="0" dirty="0" smtClean="0"/>
              <a:t>Piata úroveň</a:t>
            </a:r>
            <a:endParaRPr lang="sk-SK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9B0396-0210-459D-A6E0-06F1AF701E9F}" type="datetime1">
              <a:rPr lang="sk-SK" noProof="0" smtClean="0"/>
              <a:t>9.12.2020</a:t>
            </a:fld>
            <a:endParaRPr lang="sk-SK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 smtClean="0"/>
              <a:t>Pridanie päty</a:t>
            </a:r>
            <a:endParaRPr lang="sk-SK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4242410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8013" y="2514600"/>
            <a:ext cx="8229599" cy="2819400"/>
          </a:xfrm>
        </p:spPr>
        <p:txBody>
          <a:bodyPr rtlCol="0" anchor="b">
            <a:normAutofit/>
          </a:bodyPr>
          <a:lstStyle>
            <a:lvl1pPr algn="l">
              <a:defRPr sz="4800" b="0" cap="none" baseline="0"/>
            </a:lvl1pPr>
          </a:lstStyle>
          <a:p>
            <a:pPr rtl="0"/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6425" y="5410200"/>
            <a:ext cx="8231187" cy="7620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k-SK" noProof="0" smtClean="0"/>
              <a:t>Upravte štýl predlohy textu.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795F3E-AE97-4DB0-B941-99A17CE7593C}" type="datetime1">
              <a:rPr lang="sk-SK" noProof="0" smtClean="0"/>
              <a:t>9.12.2020</a:t>
            </a:fld>
            <a:endParaRPr lang="sk-SK" noProof="0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 smtClean="0"/>
              <a:t>Pridanie päty</a:t>
            </a:r>
            <a:endParaRPr lang="sk-SK" noProof="0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2504706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typy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 hasCustomPrompt="1"/>
          </p:nvPr>
        </p:nvSpPr>
        <p:spPr>
          <a:xfrm>
            <a:off x="1293813" y="685800"/>
            <a:ext cx="5029200" cy="4191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sk-SK" noProof="0" dirty="0" smtClean="0"/>
              <a:t>Kliknutím upravíte štýly predlohy textu</a:t>
            </a:r>
          </a:p>
          <a:p>
            <a:pPr lvl="1" rtl="0"/>
            <a:r>
              <a:rPr lang="sk-SK" noProof="0" dirty="0" smtClean="0"/>
              <a:t>Druhá úroveň</a:t>
            </a:r>
          </a:p>
          <a:p>
            <a:pPr lvl="2" rtl="0"/>
            <a:r>
              <a:rPr lang="sk-SK" noProof="0" dirty="0" smtClean="0"/>
              <a:t>Tretia úroveň</a:t>
            </a:r>
          </a:p>
          <a:p>
            <a:pPr lvl="3" rtl="0"/>
            <a:r>
              <a:rPr lang="sk-SK" noProof="0" dirty="0" smtClean="0"/>
              <a:t>Štvrtá úroveň</a:t>
            </a:r>
          </a:p>
          <a:p>
            <a:pPr lvl="4" rtl="0"/>
            <a:r>
              <a:rPr lang="sk-SK" noProof="0" dirty="0" smtClean="0"/>
              <a:t>Piata úroveň</a:t>
            </a:r>
            <a:endParaRPr lang="sk-SK" noProof="0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 hasCustomPrompt="1"/>
          </p:nvPr>
        </p:nvSpPr>
        <p:spPr>
          <a:xfrm>
            <a:off x="6551614" y="685800"/>
            <a:ext cx="5029199" cy="4191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sk-SK" noProof="0" dirty="0" smtClean="0"/>
              <a:t>Kliknutím upravíte štýly predlohy textu</a:t>
            </a:r>
          </a:p>
          <a:p>
            <a:pPr lvl="1" rtl="0"/>
            <a:r>
              <a:rPr lang="sk-SK" noProof="0" dirty="0" smtClean="0"/>
              <a:t>Druhá úroveň</a:t>
            </a:r>
          </a:p>
          <a:p>
            <a:pPr lvl="2" rtl="0"/>
            <a:r>
              <a:rPr lang="sk-SK" noProof="0" dirty="0" smtClean="0"/>
              <a:t>Tretia úroveň</a:t>
            </a:r>
          </a:p>
          <a:p>
            <a:pPr lvl="3" rtl="0"/>
            <a:r>
              <a:rPr lang="sk-SK" noProof="0" dirty="0" smtClean="0"/>
              <a:t>Štvrtá úroveň</a:t>
            </a:r>
          </a:p>
          <a:p>
            <a:pPr lvl="4" rtl="0"/>
            <a:r>
              <a:rPr lang="sk-SK" noProof="0" dirty="0" smtClean="0"/>
              <a:t>Piata úroveň</a:t>
            </a:r>
            <a:endParaRPr lang="sk-SK" noProof="0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333DE7-BA47-4C35-86EC-D1515B812243}" type="datetime1">
              <a:rPr lang="sk-SK" noProof="0" smtClean="0"/>
              <a:t>9.12.2020</a:t>
            </a:fld>
            <a:endParaRPr lang="sk-SK" noProof="0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 smtClean="0"/>
              <a:t>Pridanie päty</a:t>
            </a:r>
            <a:endParaRPr lang="sk-SK" noProof="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12207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441" y="5105400"/>
            <a:ext cx="10971372" cy="1066800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293664" y="685800"/>
            <a:ext cx="5029200" cy="99060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 noProof="0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 hasCustomPrompt="1"/>
          </p:nvPr>
        </p:nvSpPr>
        <p:spPr>
          <a:xfrm>
            <a:off x="1293664" y="1752600"/>
            <a:ext cx="5029200" cy="320040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sk-SK" noProof="0" dirty="0" smtClean="0"/>
              <a:t>Kliknutím upravíte štýly predlohy textu</a:t>
            </a:r>
          </a:p>
          <a:p>
            <a:pPr lvl="1" rtl="0"/>
            <a:r>
              <a:rPr lang="sk-SK" noProof="0" dirty="0" smtClean="0"/>
              <a:t>Druhá úroveň</a:t>
            </a:r>
          </a:p>
          <a:p>
            <a:pPr lvl="2" rtl="0"/>
            <a:r>
              <a:rPr lang="sk-SK" noProof="0" dirty="0" smtClean="0"/>
              <a:t>Tretia úroveň</a:t>
            </a:r>
          </a:p>
          <a:p>
            <a:pPr lvl="3" rtl="0"/>
            <a:r>
              <a:rPr lang="sk-SK" noProof="0" dirty="0" smtClean="0"/>
              <a:t>Štvrtá úroveň</a:t>
            </a:r>
          </a:p>
          <a:p>
            <a:pPr lvl="4" rtl="0"/>
            <a:r>
              <a:rPr lang="sk-SK" noProof="0" dirty="0" smtClean="0"/>
              <a:t>Piata úroveň</a:t>
            </a:r>
            <a:endParaRPr lang="sk-SK" noProof="0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551613" y="685800"/>
            <a:ext cx="5029200" cy="99060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 noProof="0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 hasCustomPrompt="1"/>
          </p:nvPr>
        </p:nvSpPr>
        <p:spPr>
          <a:xfrm>
            <a:off x="6550025" y="1752600"/>
            <a:ext cx="5029200" cy="320040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sk-SK" noProof="0" dirty="0" smtClean="0"/>
              <a:t>Kliknutím upravíte štýly predlohy textu</a:t>
            </a:r>
          </a:p>
          <a:p>
            <a:pPr lvl="1" rtl="0"/>
            <a:r>
              <a:rPr lang="sk-SK" noProof="0" dirty="0" smtClean="0"/>
              <a:t>Druhá úroveň</a:t>
            </a:r>
          </a:p>
          <a:p>
            <a:pPr lvl="2" rtl="0"/>
            <a:r>
              <a:rPr lang="sk-SK" noProof="0" dirty="0" smtClean="0"/>
              <a:t>Tretia úroveň</a:t>
            </a:r>
          </a:p>
          <a:p>
            <a:pPr lvl="3" rtl="0"/>
            <a:r>
              <a:rPr lang="sk-SK" noProof="0" dirty="0" smtClean="0"/>
              <a:t>Štvrtá úroveň</a:t>
            </a:r>
          </a:p>
          <a:p>
            <a:pPr lvl="4" rtl="0"/>
            <a:r>
              <a:rPr lang="sk-SK" noProof="0" dirty="0" smtClean="0"/>
              <a:t>Piata úroveň</a:t>
            </a:r>
            <a:endParaRPr lang="sk-SK" noProof="0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18201F8-50D5-4FE5-BCC6-136196F8E20C}" type="datetime1">
              <a:rPr lang="sk-SK" noProof="0" smtClean="0"/>
              <a:t>9.12.2020</a:t>
            </a:fld>
            <a:endParaRPr lang="sk-SK" noProof="0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 smtClean="0"/>
              <a:t>Pridanie päty</a:t>
            </a:r>
            <a:endParaRPr lang="sk-SK" noProof="0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56480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Iba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CE6A55-14A5-4A1F-9B29-14DBED499B93}" type="datetime1">
              <a:rPr lang="sk-SK" noProof="0" smtClean="0"/>
              <a:t>9.12.2020</a:t>
            </a:fld>
            <a:endParaRPr lang="sk-SK" noProof="0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 smtClean="0"/>
              <a:t>Pridanie päty</a:t>
            </a:r>
            <a:endParaRPr lang="sk-SK" noProof="0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08236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6E5BED-9A05-4C69-8D54-84873DB2346B}" type="datetime1">
              <a:rPr lang="sk-SK" noProof="0" smtClean="0"/>
              <a:t>9.12.2020</a:t>
            </a:fld>
            <a:endParaRPr lang="sk-SK" noProof="0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 smtClean="0"/>
              <a:t>Pridanie päty</a:t>
            </a:r>
            <a:endParaRPr lang="sk-SK" noProof="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24484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 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8014" y="685800"/>
            <a:ext cx="3962400" cy="4648200"/>
          </a:xfrm>
        </p:spPr>
        <p:txBody>
          <a:bodyPr rtlCol="0" anchor="b">
            <a:noAutofit/>
          </a:bodyPr>
          <a:lstStyle>
            <a:lvl1pPr algn="l">
              <a:defRPr sz="3600" b="0"/>
            </a:lvl1pPr>
          </a:lstStyle>
          <a:p>
            <a:pPr rtl="0"/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8013" y="5410200"/>
            <a:ext cx="3962400" cy="7620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 noProof="0" smtClean="0"/>
              <a:t>Upravte štýl predlohy textu.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 hasCustomPrompt="1"/>
          </p:nvPr>
        </p:nvSpPr>
        <p:spPr>
          <a:xfrm>
            <a:off x="4875212" y="685800"/>
            <a:ext cx="6704171" cy="54864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sk-SK" noProof="0" dirty="0" smtClean="0"/>
              <a:t>Kliknutím upravíte štýly predlohy textu</a:t>
            </a:r>
          </a:p>
          <a:p>
            <a:pPr lvl="1" rtl="0"/>
            <a:r>
              <a:rPr lang="sk-SK" noProof="0" dirty="0" smtClean="0"/>
              <a:t>Druhá úroveň</a:t>
            </a:r>
          </a:p>
          <a:p>
            <a:pPr lvl="2" rtl="0"/>
            <a:r>
              <a:rPr lang="sk-SK" noProof="0" dirty="0" smtClean="0"/>
              <a:t>Tretia úroveň</a:t>
            </a:r>
          </a:p>
          <a:p>
            <a:pPr lvl="3" rtl="0"/>
            <a:r>
              <a:rPr lang="sk-SK" noProof="0" dirty="0" smtClean="0"/>
              <a:t>Štvrtá úroveň</a:t>
            </a:r>
          </a:p>
          <a:p>
            <a:pPr lvl="4" rtl="0"/>
            <a:r>
              <a:rPr lang="sk-SK" noProof="0" dirty="0" smtClean="0"/>
              <a:t>Piata úroveň</a:t>
            </a:r>
            <a:endParaRPr lang="sk-SK" noProof="0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529121-79F6-4681-8921-B28409421AFB}" type="datetime1">
              <a:rPr lang="sk-SK" noProof="0" smtClean="0"/>
              <a:t>9.12.2020</a:t>
            </a:fld>
            <a:endParaRPr lang="sk-SK" noProof="0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 smtClean="0"/>
              <a:t>Pridanie päty</a:t>
            </a:r>
            <a:endParaRPr lang="sk-SK" noProof="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50691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8014" y="685800"/>
            <a:ext cx="3962400" cy="4648200"/>
          </a:xfrm>
        </p:spPr>
        <p:txBody>
          <a:bodyPr rtlCol="0" anchor="b">
            <a:normAutofit/>
          </a:bodyPr>
          <a:lstStyle>
            <a:lvl1pPr algn="l">
              <a:defRPr sz="3600" b="0"/>
            </a:lvl1pPr>
          </a:lstStyle>
          <a:p>
            <a:pPr rtl="0"/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8013" y="5410200"/>
            <a:ext cx="3962400" cy="7620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 noProof="0" smtClean="0"/>
              <a:t>Upravte štýl predlohy textu.</a:t>
            </a:r>
          </a:p>
        </p:txBody>
      </p:sp>
      <p:sp>
        <p:nvSpPr>
          <p:cNvPr id="3" name="Zástupný symbol obrázka 2" descr="Prázdny zástupný objekt na pridanie obrázka. Kliknite na zástupný objekt a vyberte obrázok, ktorý chcete pridať"/>
          <p:cNvSpPr>
            <a:spLocks noGrp="1"/>
          </p:cNvSpPr>
          <p:nvPr>
            <p:ph type="pic" idx="1"/>
          </p:nvPr>
        </p:nvSpPr>
        <p:spPr>
          <a:xfrm>
            <a:off x="4875213" y="685800"/>
            <a:ext cx="6705600" cy="5486400"/>
          </a:xfrm>
          <a:ln w="63500">
            <a:solidFill>
              <a:schemeClr val="bg1"/>
            </a:solidFill>
            <a:miter lim="800000"/>
          </a:ln>
        </p:spPr>
        <p:txBody>
          <a:bodyPr rtlCol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k-SK" noProof="0" smtClean="0"/>
              <a:t>Ak chcete pridať obrázok, kliknite na ikonu</a:t>
            </a:r>
            <a:endParaRPr lang="sk-SK" noProof="0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42D4A1-88A6-45F2-9FC3-4AC10708A3C6}" type="datetime1">
              <a:rPr lang="sk-SK" noProof="0" smtClean="0"/>
              <a:t>9.12.2020</a:t>
            </a:fld>
            <a:endParaRPr lang="sk-SK" noProof="0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 smtClean="0"/>
              <a:t>Pridanie päty</a:t>
            </a:r>
            <a:endParaRPr lang="sk-SK" noProof="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62742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gradFill flip="none" rotWithShape="1">
          <a:gsLst>
            <a:gs pos="0">
              <a:schemeClr val="bg2">
                <a:lumMod val="20000"/>
                <a:lumOff val="80000"/>
              </a:schemeClr>
            </a:gs>
            <a:gs pos="40000">
              <a:schemeClr val="bg2">
                <a:alpha val="28000"/>
                <a:lumMod val="61000"/>
              </a:schemeClr>
            </a:gs>
            <a:gs pos="100000">
              <a:schemeClr val="bg2"/>
            </a:gs>
          </a:gsLst>
          <a:lin ang="17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-1588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k-SK" noProof="0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293813" y="685800"/>
            <a:ext cx="10287000" cy="4190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k-SK" noProof="0" dirty="0" smtClean="0"/>
              <a:t>Kliknutím upravíte štýly predlohy textu</a:t>
            </a:r>
          </a:p>
          <a:p>
            <a:pPr lvl="1" rtl="0"/>
            <a:r>
              <a:rPr lang="sk-SK" noProof="0" dirty="0" smtClean="0"/>
              <a:t>Druhá úroveň</a:t>
            </a:r>
          </a:p>
          <a:p>
            <a:pPr lvl="2" rtl="0"/>
            <a:r>
              <a:rPr lang="sk-SK" noProof="0" dirty="0" smtClean="0"/>
              <a:t>Tretia úroveň</a:t>
            </a:r>
          </a:p>
          <a:p>
            <a:pPr lvl="3" rtl="0"/>
            <a:r>
              <a:rPr lang="sk-SK" noProof="0" dirty="0" smtClean="0"/>
              <a:t>Štvrtá úroveň</a:t>
            </a:r>
          </a:p>
          <a:p>
            <a:pPr lvl="4" rtl="0"/>
            <a:r>
              <a:rPr lang="sk-SK" noProof="0" dirty="0" smtClean="0"/>
              <a:t>Piata úroveň</a:t>
            </a:r>
            <a:endParaRPr lang="sk-SK" noProof="0" dirty="0"/>
          </a:p>
        </p:txBody>
      </p:sp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609441" y="5105400"/>
            <a:ext cx="10971372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sk-SK" noProof="0" dirty="0" smtClean="0"/>
              <a:t>Kliknite sem a upravte štýl predlohy nadpisov</a:t>
            </a:r>
            <a:endParaRPr lang="sk-SK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2138F1F0-59AC-47FE-92FB-9AD411AF84DD}" type="datetime1">
              <a:rPr lang="sk-SK" noProof="0" smtClean="0"/>
              <a:t>9.12.2020</a:t>
            </a:fld>
            <a:endParaRPr lang="sk-SK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rtl="0"/>
            <a:r>
              <a:rPr lang="sk-SK" noProof="0" dirty="0" smtClean="0"/>
              <a:t>Pridanie päty</a:t>
            </a:r>
            <a:endParaRPr lang="sk-SK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A3F31473-23EB-4724-8B59-FE6D21D89FA4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84353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5950" indent="-28575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Corbe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80744" indent="-283464" algn="l" defTabSz="914400" rtl="0" eaLnBrk="1" latinLnBrk="0" hangingPunct="1">
        <a:lnSpc>
          <a:spcPct val="90000"/>
        </a:lnSpc>
        <a:spcBef>
          <a:spcPts val="600"/>
        </a:spcBef>
        <a:buFont typeface="Corbe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6479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148840" indent="-283464" algn="l" defTabSz="914400" rtl="0" eaLnBrk="1" latinLnBrk="0" hangingPunct="1">
        <a:lnSpc>
          <a:spcPct val="90000"/>
        </a:lnSpc>
        <a:spcBef>
          <a:spcPts val="600"/>
        </a:spcBef>
        <a:buFont typeface="Corbel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32888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16936" indent="-283464" algn="l" defTabSz="914400" rtl="0" eaLnBrk="1" latinLnBrk="0" hangingPunct="1">
        <a:lnSpc>
          <a:spcPct val="90000"/>
        </a:lnSpc>
        <a:spcBef>
          <a:spcPts val="600"/>
        </a:spcBef>
        <a:buFont typeface="Corbel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358134" indent="-28575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1764" y="620688"/>
            <a:ext cx="10971372" cy="3744416"/>
          </a:xfrm>
        </p:spPr>
        <p:txBody>
          <a:bodyPr rtlCol="0">
            <a:normAutofit/>
          </a:bodyPr>
          <a:lstStyle/>
          <a:p>
            <a:pPr algn="ctr" rtl="0"/>
            <a:r>
              <a:rPr lang="sk-SK" sz="4400" b="1" dirty="0" smtClean="0">
                <a:solidFill>
                  <a:schemeClr val="tx1"/>
                </a:solidFill>
              </a:rPr>
              <a:t>Revízna správa</a:t>
            </a:r>
            <a:br>
              <a:rPr lang="sk-SK" sz="4400" b="1" dirty="0" smtClean="0">
                <a:solidFill>
                  <a:schemeClr val="tx1"/>
                </a:solidFill>
              </a:rPr>
            </a:br>
            <a:r>
              <a:rPr lang="sk-SK" sz="4000" b="1" dirty="0" smtClean="0">
                <a:solidFill>
                  <a:schemeClr val="tx1"/>
                </a:solidFill>
              </a:rPr>
              <a:t>Asociácie agrárnych a environmentálnych právnikov </a:t>
            </a:r>
            <a:br>
              <a:rPr lang="sk-SK" sz="4000" b="1" dirty="0" smtClean="0">
                <a:solidFill>
                  <a:schemeClr val="tx1"/>
                </a:solidFill>
              </a:rPr>
            </a:br>
            <a:r>
              <a:rPr lang="sk-SK" sz="4000" b="1" dirty="0" smtClean="0">
                <a:solidFill>
                  <a:schemeClr val="tx1"/>
                </a:solidFill>
              </a:rPr>
              <a:t>„AAEP“ </a:t>
            </a:r>
            <a:br>
              <a:rPr lang="sk-SK" sz="4000" b="1" dirty="0" smtClean="0">
                <a:solidFill>
                  <a:schemeClr val="tx1"/>
                </a:solidFill>
              </a:rPr>
            </a:br>
            <a:r>
              <a:rPr lang="sk-SK" sz="4000" b="1" dirty="0" smtClean="0">
                <a:solidFill>
                  <a:schemeClr val="tx1"/>
                </a:solidFill>
              </a:rPr>
              <a:t>za rok 2020</a:t>
            </a:r>
            <a:r>
              <a:rPr lang="sk-SK" sz="4000" dirty="0" smtClean="0"/>
              <a:t/>
            </a:r>
            <a:br>
              <a:rPr lang="sk-SK" sz="4000" dirty="0" smtClean="0"/>
            </a:b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pic>
        <p:nvPicPr>
          <p:cNvPr id="1026" name="Picture 2" descr="http://aaep.uniag.sk/sites/default/files/aaep_s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8828" y="0"/>
            <a:ext cx="2437603" cy="123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dnadpis 2"/>
          <p:cNvSpPr txBox="1">
            <a:spLocks/>
          </p:cNvSpPr>
          <p:nvPr/>
        </p:nvSpPr>
        <p:spPr>
          <a:xfrm>
            <a:off x="3862164" y="5949280"/>
            <a:ext cx="3456384" cy="1091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Corbe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3000" b="1" dirty="0" smtClean="0">
                <a:solidFill>
                  <a:srgbClr val="FF0000"/>
                </a:solidFill>
              </a:rPr>
              <a:t>www.aaep.uniag.sk</a:t>
            </a:r>
            <a:endParaRPr lang="sk-SK" sz="3000" b="1" dirty="0">
              <a:solidFill>
                <a:srgbClr val="FF0000"/>
              </a:solidFill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3508663" y="4760934"/>
            <a:ext cx="4451418" cy="1091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Corbe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k-SK" sz="3000" dirty="0" smtClean="0"/>
              <a:t>Ing. Zuzana </a:t>
            </a:r>
            <a:r>
              <a:rPr lang="sk-SK" sz="3000" dirty="0" err="1" smtClean="0"/>
              <a:t>Bohátová</a:t>
            </a:r>
            <a:r>
              <a:rPr lang="sk-SK" sz="3000" dirty="0" smtClean="0"/>
              <a:t>, PhD.</a:t>
            </a:r>
          </a:p>
          <a:p>
            <a:pPr algn="ctr"/>
            <a:r>
              <a:rPr lang="sk-SK" sz="3000" dirty="0" smtClean="0"/>
              <a:t>Revízorka AAEP</a:t>
            </a:r>
            <a:endParaRPr lang="sk-SK" sz="3000" dirty="0"/>
          </a:p>
        </p:txBody>
      </p:sp>
    </p:spTree>
    <p:extLst>
      <p:ext uri="{BB962C8B-B14F-4D97-AF65-F5344CB8AC3E}">
        <p14:creationId xmlns:p14="http://schemas.microsoft.com/office/powerpoint/2010/main" val="34408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9796" y="620688"/>
            <a:ext cx="10539324" cy="1066800"/>
          </a:xfrm>
        </p:spPr>
        <p:txBody>
          <a:bodyPr>
            <a:normAutofit fontScale="90000"/>
          </a:bodyPr>
          <a:lstStyle/>
          <a:p>
            <a:r>
              <a:rPr lang="sk-SK" b="1" i="1" dirty="0"/>
              <a:t>FINANCIE ASOCIÁCIE AGRÁRNYCH A ENVIRONMENTÁLNYCH PRÁVNIKOV: 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3"/>
          </p:nvPr>
        </p:nvSpPr>
        <p:spPr>
          <a:xfrm>
            <a:off x="549796" y="1817440"/>
            <a:ext cx="11089232" cy="5040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sz="3300" b="1" dirty="0" smtClean="0"/>
              <a:t>I. 3 bankové účty:</a:t>
            </a:r>
            <a:endParaRPr lang="sk-SK" sz="3300" b="1" dirty="0"/>
          </a:p>
          <a:p>
            <a:pPr marL="0" lvl="0" indent="0">
              <a:buNone/>
            </a:pPr>
            <a:r>
              <a:rPr lang="sk-SK" dirty="0" smtClean="0"/>
              <a:t>	1. Prevádzkový </a:t>
            </a:r>
            <a:r>
              <a:rPr lang="sk-SK" dirty="0"/>
              <a:t>účet AAEP: SK4783300000002901534930</a:t>
            </a:r>
          </a:p>
          <a:p>
            <a:pPr marL="0" lvl="0" indent="0">
              <a:buNone/>
            </a:pPr>
            <a:r>
              <a:rPr lang="sk-SK" dirty="0" smtClean="0"/>
              <a:t>	2. Bankový </a:t>
            </a:r>
            <a:r>
              <a:rPr lang="sk-SK" dirty="0"/>
              <a:t>účet viazaný na projekt CAPE: SK0883300000002801669379</a:t>
            </a:r>
          </a:p>
          <a:p>
            <a:pPr marL="0" lvl="0" indent="0">
              <a:buNone/>
            </a:pPr>
            <a:r>
              <a:rPr lang="sk-SK" dirty="0" smtClean="0"/>
              <a:t>	3. Bankový </a:t>
            </a:r>
            <a:r>
              <a:rPr lang="sk-SK" dirty="0"/>
              <a:t>účet viazaný na projekt STUD.IO: SK4483300000002501893432 </a:t>
            </a:r>
            <a:r>
              <a:rPr lang="sk-SK" dirty="0" smtClean="0"/>
              <a:t>	(</a:t>
            </a:r>
            <a:r>
              <a:rPr lang="sk-SK" dirty="0"/>
              <a:t>zriadený 12.11.2020 pre účely novo-schváleného projektu Erasmus+, Strategické </a:t>
            </a:r>
            <a:r>
              <a:rPr lang="sk-SK" dirty="0" smtClean="0"/>
              <a:t>	partnerstvá- </a:t>
            </a:r>
            <a:r>
              <a:rPr lang="sk-SK" dirty="0"/>
              <a:t>STUD.IO: SK4483300000002501893432</a:t>
            </a:r>
          </a:p>
          <a:p>
            <a:pPr marL="0" indent="0">
              <a:buNone/>
            </a:pPr>
            <a:r>
              <a:rPr lang="sk-SK" dirty="0"/>
              <a:t>Všetky bankové účty sú vedené vo </a:t>
            </a:r>
            <a:r>
              <a:rPr lang="sk-SK" dirty="0" err="1"/>
              <a:t>Fio</a:t>
            </a:r>
            <a:r>
              <a:rPr lang="sk-SK" dirty="0"/>
              <a:t> banke, </a:t>
            </a:r>
            <a:r>
              <a:rPr lang="sk-SK" dirty="0" err="1"/>
              <a:t>a.s</a:t>
            </a:r>
            <a:r>
              <a:rPr lang="sk-SK" dirty="0"/>
              <a:t>., pobočka zahraničnej banky, Štefánikova </a:t>
            </a:r>
            <a:r>
              <a:rPr lang="sk-SK" dirty="0" err="1"/>
              <a:t>tr</a:t>
            </a:r>
            <a:r>
              <a:rPr lang="sk-SK" dirty="0"/>
              <a:t>. 27, 949 01 Nitra. 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sz="3300" b="1" dirty="0" smtClean="0"/>
              <a:t>II. Pokladnica AAEP</a:t>
            </a:r>
            <a:r>
              <a:rPr lang="sk-SK" b="1" dirty="0" smtClean="0"/>
              <a:t>: </a:t>
            </a:r>
          </a:p>
          <a:p>
            <a:pPr marL="0" indent="0">
              <a:buNone/>
            </a:pPr>
            <a:r>
              <a:rPr lang="sk-SK" dirty="0" smtClean="0"/>
              <a:t>Peniaze </a:t>
            </a:r>
            <a:r>
              <a:rPr lang="sk-SK" dirty="0"/>
              <a:t>v hotovosti  ku dňu </a:t>
            </a:r>
            <a:r>
              <a:rPr lang="sk-SK" dirty="0" smtClean="0"/>
              <a:t>11.decembra 2020 </a:t>
            </a:r>
            <a:r>
              <a:rPr lang="sk-SK" dirty="0"/>
              <a:t>vo výške 118,30 EUR sú uložené v Pokladnici </a:t>
            </a:r>
            <a:r>
              <a:rPr lang="sk-SK" dirty="0" smtClean="0"/>
              <a:t>AAEP.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2480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5820" y="-171400"/>
            <a:ext cx="10971372" cy="1066800"/>
          </a:xfrm>
        </p:spPr>
        <p:txBody>
          <a:bodyPr/>
          <a:lstStyle/>
          <a:p>
            <a:r>
              <a:rPr lang="sk-SK" dirty="0" smtClean="0"/>
              <a:t>Príjmy AAEP 2020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3"/>
          </p:nvPr>
        </p:nvSpPr>
        <p:spPr>
          <a:xfrm>
            <a:off x="317755" y="1313384"/>
            <a:ext cx="11403420" cy="5544616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sk-SK" sz="3400" b="1" dirty="0" smtClean="0"/>
              <a:t>1. na účet </a:t>
            </a:r>
            <a:r>
              <a:rPr lang="sk-SK" sz="3400" b="1" dirty="0"/>
              <a:t>SK4783300000002901534930 </a:t>
            </a:r>
            <a:r>
              <a:rPr lang="sk-SK" sz="3400" b="1" dirty="0" smtClean="0"/>
              <a:t>prišlo spolu </a:t>
            </a:r>
            <a:r>
              <a:rPr lang="sk-SK" sz="3400" b="1" dirty="0"/>
              <a:t>5 </a:t>
            </a:r>
            <a:r>
              <a:rPr lang="sk-SK" sz="3400" b="1" dirty="0" smtClean="0"/>
              <a:t>315,61  </a:t>
            </a:r>
            <a:r>
              <a:rPr lang="sk-SK" sz="3400" b="1" dirty="0"/>
              <a:t>EUR:</a:t>
            </a:r>
          </a:p>
          <a:p>
            <a:pPr marL="0" indent="0">
              <a:buNone/>
            </a:pPr>
            <a:r>
              <a:rPr lang="sk-SK" sz="3400" dirty="0" smtClean="0"/>
              <a:t>	a</a:t>
            </a:r>
            <a:r>
              <a:rPr lang="sk-SK" sz="3400" dirty="0"/>
              <a:t>) Sponzorské 5.050 EUR (3.000 EUR od NRSYS </a:t>
            </a:r>
            <a:r>
              <a:rPr lang="sk-SK" sz="3400" dirty="0" err="1"/>
              <a:t>s.r.o</a:t>
            </a:r>
            <a:r>
              <a:rPr lang="sk-SK" sz="3400" dirty="0"/>
              <a:t> </a:t>
            </a:r>
            <a:r>
              <a:rPr lang="sk-SK" sz="3400" dirty="0" smtClean="0"/>
              <a:t>,</a:t>
            </a:r>
            <a:r>
              <a:rPr lang="sk-SK" sz="3400" dirty="0"/>
              <a:t> 1.400 EUR od  TM </a:t>
            </a:r>
            <a:r>
              <a:rPr lang="sk-SK" sz="3400" dirty="0" err="1"/>
              <a:t>Consulting</a:t>
            </a:r>
            <a:r>
              <a:rPr lang="sk-SK" sz="3400" dirty="0"/>
              <a:t> </a:t>
            </a:r>
            <a:r>
              <a:rPr lang="sk-SK" sz="3400" dirty="0" err="1" smtClean="0"/>
              <a:t>s.r.o</a:t>
            </a:r>
            <a:r>
              <a:rPr lang="sk-SK" sz="3400" dirty="0" smtClean="0"/>
              <a:t>. a 650 </a:t>
            </a:r>
            <a:r>
              <a:rPr lang="sk-SK" sz="3400" dirty="0"/>
              <a:t>EUR od </a:t>
            </a:r>
            <a:r>
              <a:rPr lang="sk-SK" sz="3400" dirty="0" smtClean="0"/>
              <a:t>	firmy </a:t>
            </a:r>
            <a:r>
              <a:rPr lang="sk-SK" sz="3400" dirty="0"/>
              <a:t>DOLCAN </a:t>
            </a:r>
            <a:r>
              <a:rPr lang="sk-SK" sz="3400" dirty="0" err="1"/>
              <a:t>s.r.o</a:t>
            </a:r>
            <a:r>
              <a:rPr lang="sk-SK" sz="3400" dirty="0"/>
              <a:t> )-</a:t>
            </a:r>
            <a:r>
              <a:rPr lang="sk-SK" sz="3400" b="1" dirty="0"/>
              <a:t> </a:t>
            </a:r>
            <a:r>
              <a:rPr lang="sk-SK" sz="3400" dirty="0"/>
              <a:t>všetky sponzorské dary sú </a:t>
            </a:r>
            <a:r>
              <a:rPr lang="sk-SK" sz="3400" dirty="0" smtClean="0"/>
              <a:t>viazané </a:t>
            </a:r>
            <a:r>
              <a:rPr lang="sk-SK" sz="3400" dirty="0"/>
              <a:t>na riešenie projektu </a:t>
            </a:r>
            <a:r>
              <a:rPr lang="sk-SK" sz="3400" dirty="0" smtClean="0"/>
              <a:t>CAPE </a:t>
            </a:r>
            <a:endParaRPr lang="sk-SK" sz="3400" dirty="0"/>
          </a:p>
          <a:p>
            <a:pPr marL="0" indent="0">
              <a:buNone/>
            </a:pPr>
            <a:r>
              <a:rPr lang="sk-SK" sz="3400" dirty="0" smtClean="0"/>
              <a:t>	b</a:t>
            </a:r>
            <a:r>
              <a:rPr lang="sk-SK" sz="3400" dirty="0"/>
              <a:t>) Členské: </a:t>
            </a:r>
            <a:r>
              <a:rPr lang="sk-SK" sz="3400" dirty="0" smtClean="0"/>
              <a:t>165 </a:t>
            </a:r>
            <a:r>
              <a:rPr lang="sk-SK" sz="3400" dirty="0"/>
              <a:t>EUR (členský príspevok: 15 EUR/1člen)</a:t>
            </a:r>
          </a:p>
          <a:p>
            <a:pPr marL="0" indent="0">
              <a:buNone/>
            </a:pPr>
            <a:r>
              <a:rPr lang="sk-SK" sz="3400" dirty="0" smtClean="0"/>
              <a:t>	c</a:t>
            </a:r>
            <a:r>
              <a:rPr lang="sk-SK" sz="3400" dirty="0"/>
              <a:t>) Príspevok 2% z daní: 100,61 EUR</a:t>
            </a:r>
          </a:p>
          <a:p>
            <a:pPr lvl="0"/>
            <a:endParaRPr lang="sk-SK" sz="3400" dirty="0" smtClean="0"/>
          </a:p>
          <a:p>
            <a:pPr marL="0" lvl="0" indent="0">
              <a:buNone/>
            </a:pPr>
            <a:r>
              <a:rPr lang="sk-SK" sz="3400" b="1" dirty="0" smtClean="0"/>
              <a:t>2</a:t>
            </a:r>
            <a:r>
              <a:rPr lang="sk-SK" sz="3400" b="1" dirty="0"/>
              <a:t>. na účet CAPE  SK0883300000002801669379 ku dňu 11.12.2020 neprišli finančné </a:t>
            </a:r>
            <a:r>
              <a:rPr lang="sk-SK" sz="3400" b="1" dirty="0" smtClean="0"/>
              <a:t>prostriedky  </a:t>
            </a:r>
          </a:p>
          <a:p>
            <a:pPr marL="0" lvl="0" indent="0">
              <a:buNone/>
            </a:pPr>
            <a:endParaRPr lang="sk-SK" sz="3400" dirty="0"/>
          </a:p>
          <a:p>
            <a:pPr marL="0" lvl="0" indent="0">
              <a:buNone/>
            </a:pPr>
            <a:r>
              <a:rPr lang="sk-SK" sz="3400" b="1" dirty="0" smtClean="0"/>
              <a:t>3. na </a:t>
            </a:r>
            <a:r>
              <a:rPr lang="sk-SK" sz="3400" b="1" dirty="0"/>
              <a:t>účet STUD.IO SK4483300000002501893432 ku dňu 11.12.2020 neprišli finančné prostriedky</a:t>
            </a:r>
            <a:r>
              <a:rPr lang="sk-SK" sz="3400" dirty="0"/>
              <a:t>, prvú zálohovú platbu očakávame v období december 2020/január </a:t>
            </a:r>
            <a:r>
              <a:rPr lang="sk-SK" sz="3400" dirty="0" smtClean="0"/>
              <a:t>2021</a:t>
            </a:r>
          </a:p>
          <a:p>
            <a:pPr marL="0" lvl="0" indent="0">
              <a:buNone/>
            </a:pPr>
            <a:endParaRPr lang="sk-SK" sz="3400" dirty="0" smtClean="0"/>
          </a:p>
          <a:p>
            <a:pPr marL="0" lvl="0" indent="0">
              <a:buNone/>
            </a:pPr>
            <a:r>
              <a:rPr lang="sk-SK" sz="3400" b="1" dirty="0" smtClean="0"/>
              <a:t>4. </a:t>
            </a:r>
            <a:r>
              <a:rPr lang="sk-SK" sz="3400" b="1" dirty="0"/>
              <a:t>d</a:t>
            </a:r>
            <a:r>
              <a:rPr lang="sk-SK" sz="3400" b="1" dirty="0" smtClean="0"/>
              <a:t>o Pokladne </a:t>
            </a:r>
            <a:r>
              <a:rPr lang="sk-SK" sz="3400" dirty="0" smtClean="0"/>
              <a:t>AAEP: </a:t>
            </a:r>
            <a:r>
              <a:rPr lang="sk-SK" sz="3400" b="1" dirty="0" smtClean="0"/>
              <a:t>105 EUR</a:t>
            </a:r>
            <a:endParaRPr lang="sk-SK" sz="3400" b="1" dirty="0"/>
          </a:p>
          <a:p>
            <a:pPr marL="0" indent="0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sz="4000" b="1" dirty="0" smtClean="0"/>
              <a:t>SPOLU PRÍJMY AAEP 2020: </a:t>
            </a:r>
            <a:r>
              <a:rPr lang="sk-SK" sz="4000" b="1" dirty="0"/>
              <a:t>5.420,61 EUR</a:t>
            </a:r>
          </a:p>
          <a:p>
            <a:pPr marL="0" indent="0">
              <a:buNone/>
            </a:pP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93389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441" y="-5095"/>
            <a:ext cx="10971372" cy="1066800"/>
          </a:xfrm>
        </p:spPr>
        <p:txBody>
          <a:bodyPr/>
          <a:lstStyle/>
          <a:p>
            <a:r>
              <a:rPr lang="sk-SK" dirty="0" smtClean="0"/>
              <a:t>Výdavky AAEP 2020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3"/>
          </p:nvPr>
        </p:nvSpPr>
        <p:spPr>
          <a:xfrm>
            <a:off x="477788" y="1628800"/>
            <a:ext cx="10760839" cy="5040560"/>
          </a:xfrm>
        </p:spPr>
        <p:txBody>
          <a:bodyPr>
            <a:normAutofit lnSpcReduction="10000"/>
          </a:bodyPr>
          <a:lstStyle/>
          <a:p>
            <a:pPr marL="514350" lvl="0" indent="-514350">
              <a:buAutoNum type="arabicPeriod"/>
            </a:pPr>
            <a:r>
              <a:rPr lang="sk-SK" dirty="0" smtClean="0"/>
              <a:t>Náklady </a:t>
            </a:r>
            <a:r>
              <a:rPr lang="sk-SK" dirty="0"/>
              <a:t>spojené s riešením projektu CAPE: </a:t>
            </a:r>
            <a:r>
              <a:rPr lang="sk-SK" dirty="0"/>
              <a:t>7.857,68</a:t>
            </a:r>
            <a:r>
              <a:rPr lang="sk-SK" dirty="0" smtClean="0"/>
              <a:t> </a:t>
            </a:r>
            <a:r>
              <a:rPr lang="sk-SK" dirty="0"/>
              <a:t>EUR </a:t>
            </a:r>
            <a:endParaRPr lang="sk-SK" dirty="0" smtClean="0"/>
          </a:p>
          <a:p>
            <a:pPr marL="0" lvl="0" indent="0">
              <a:buNone/>
            </a:pPr>
            <a:r>
              <a:rPr lang="sk-SK" dirty="0"/>
              <a:t>	</a:t>
            </a:r>
            <a:r>
              <a:rPr lang="sk-SK" dirty="0" smtClean="0"/>
              <a:t>(</a:t>
            </a:r>
            <a:r>
              <a:rPr lang="sk-SK" dirty="0"/>
              <a:t>výdavky </a:t>
            </a:r>
            <a:r>
              <a:rPr lang="sk-SK" dirty="0" smtClean="0"/>
              <a:t>z</a:t>
            </a:r>
            <a:r>
              <a:rPr lang="sk-SK" dirty="0"/>
              <a:t> účtu SK0883300000002801669379 </a:t>
            </a:r>
          </a:p>
          <a:p>
            <a:pPr marL="0" lvl="0" indent="0">
              <a:buNone/>
            </a:pPr>
            <a:r>
              <a:rPr lang="sk-SK" dirty="0" smtClean="0"/>
              <a:t>2. Náklady </a:t>
            </a:r>
            <a:r>
              <a:rPr lang="sk-SK" dirty="0"/>
              <a:t>na vydanie monografie doc. L. </a:t>
            </a:r>
            <a:r>
              <a:rPr lang="sk-SK" dirty="0" err="1"/>
              <a:t>Palšovej</a:t>
            </a:r>
            <a:r>
              <a:rPr lang="sk-SK" dirty="0"/>
              <a:t> v Poľsku:1.268,58 EUR </a:t>
            </a:r>
            <a:r>
              <a:rPr lang="sk-SK" dirty="0" smtClean="0"/>
              <a:t>	(vydaná </a:t>
            </a:r>
            <a:r>
              <a:rPr lang="sk-SK" dirty="0"/>
              <a:t>v rámci projektu CAPE ako dofinancovanie projektu </a:t>
            </a:r>
            <a:r>
              <a:rPr lang="sk-SK" dirty="0" smtClean="0"/>
              <a:t>	z</a:t>
            </a:r>
            <a:r>
              <a:rPr lang="sk-SK" dirty="0"/>
              <a:t> prevádzkového účtu SK4783300000002901534930 )</a:t>
            </a:r>
          </a:p>
          <a:p>
            <a:pPr marL="0" lvl="0" indent="0">
              <a:buNone/>
            </a:pPr>
            <a:r>
              <a:rPr lang="sk-SK" dirty="0" smtClean="0"/>
              <a:t>3. Náklady </a:t>
            </a:r>
            <a:r>
              <a:rPr lang="sk-SK" dirty="0"/>
              <a:t>súvisiace s cestou na </a:t>
            </a:r>
            <a:r>
              <a:rPr lang="sk-SK" dirty="0" err="1"/>
              <a:t>Board</a:t>
            </a:r>
            <a:r>
              <a:rPr lang="sk-SK" dirty="0"/>
              <a:t> </a:t>
            </a:r>
            <a:r>
              <a:rPr lang="sk-SK" dirty="0" err="1"/>
              <a:t>meeting</a:t>
            </a:r>
            <a:r>
              <a:rPr lang="sk-SK" dirty="0"/>
              <a:t> CEDR( Rím) v rámci </a:t>
            </a:r>
            <a:r>
              <a:rPr lang="sk-SK" dirty="0" smtClean="0"/>
              <a:t>	projektu </a:t>
            </a:r>
            <a:r>
              <a:rPr lang="sk-SK" dirty="0"/>
              <a:t>CAPE  ako dofinancovanie projektu z prevádzkového účtu </a:t>
            </a:r>
            <a:r>
              <a:rPr lang="sk-SK" dirty="0" smtClean="0"/>
              <a:t>	SK4783300000002901534930</a:t>
            </a:r>
            <a:r>
              <a:rPr lang="sk-SK" dirty="0"/>
              <a:t>): 568,59 EUR</a:t>
            </a:r>
          </a:p>
          <a:p>
            <a:pPr marL="0" indent="0">
              <a:buNone/>
            </a:pPr>
            <a:r>
              <a:rPr lang="sk-SK" dirty="0" smtClean="0"/>
              <a:t>4. Náklady </a:t>
            </a:r>
            <a:r>
              <a:rPr lang="sk-SK" dirty="0"/>
              <a:t>spojené s vedením bankového účtu (poistenie): 6,60 EUR</a:t>
            </a:r>
            <a:endParaRPr lang="sk-SK" dirty="0" smtClean="0"/>
          </a:p>
          <a:p>
            <a:pPr marL="0" indent="0" algn="ctr">
              <a:buNone/>
            </a:pPr>
            <a:r>
              <a:rPr lang="sk-SK" b="1" dirty="0" smtClean="0"/>
              <a:t>SPOLU VÝDAVKY AAEP 2020</a:t>
            </a:r>
            <a:r>
              <a:rPr lang="sk-SK" b="1" dirty="0"/>
              <a:t>: </a:t>
            </a:r>
            <a:r>
              <a:rPr lang="sk-SK" b="1" dirty="0"/>
              <a:t>9.701,45   </a:t>
            </a:r>
            <a:r>
              <a:rPr lang="sk-SK" b="1" dirty="0"/>
              <a:t>EUR</a:t>
            </a:r>
          </a:p>
        </p:txBody>
      </p:sp>
    </p:spTree>
    <p:extLst>
      <p:ext uri="{BB962C8B-B14F-4D97-AF65-F5344CB8AC3E}">
        <p14:creationId xmlns:p14="http://schemas.microsoft.com/office/powerpoint/2010/main" val="124081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6637" y="-99392"/>
            <a:ext cx="10971372" cy="1066800"/>
          </a:xfrm>
        </p:spPr>
        <p:txBody>
          <a:bodyPr/>
          <a:lstStyle/>
          <a:p>
            <a:r>
              <a:rPr lang="sk-SK" dirty="0" smtClean="0"/>
              <a:t>Výsledok hospodárenia (1)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3"/>
          </p:nvPr>
        </p:nvSpPr>
        <p:spPr>
          <a:xfrm>
            <a:off x="693812" y="1556792"/>
            <a:ext cx="10935072" cy="5184576"/>
          </a:xfrm>
        </p:spPr>
        <p:txBody>
          <a:bodyPr>
            <a:normAutofit/>
          </a:bodyPr>
          <a:lstStyle/>
          <a:p>
            <a:r>
              <a:rPr lang="sk-SK" dirty="0"/>
              <a:t>Do výsledku hospodárenia sú započítané prevody finančných prostriedkov z </a:t>
            </a:r>
            <a:r>
              <a:rPr lang="sk-SK" dirty="0" smtClean="0"/>
              <a:t>Pokladnice </a:t>
            </a:r>
            <a:r>
              <a:rPr lang="sk-SK" dirty="0"/>
              <a:t>a bankových účtov AAEP na začiatku roka 2020 v nasledovných výškach:  </a:t>
            </a:r>
          </a:p>
          <a:p>
            <a:r>
              <a:rPr lang="sk-SK" dirty="0" smtClean="0"/>
              <a:t>z</a:t>
            </a:r>
            <a:r>
              <a:rPr lang="sk-SK" dirty="0"/>
              <a:t> </a:t>
            </a:r>
            <a:r>
              <a:rPr lang="sk-SK" dirty="0" smtClean="0"/>
              <a:t>Pokladnice</a:t>
            </a:r>
            <a:r>
              <a:rPr lang="sk-SK" dirty="0"/>
              <a:t>: 13,30 EUR</a:t>
            </a:r>
          </a:p>
          <a:p>
            <a:pPr lvl="0"/>
            <a:r>
              <a:rPr lang="sk-SK" dirty="0"/>
              <a:t>z prevádzkového bankového účtu AAEP (SK4783300000002901534930):  2.120,80 EUR </a:t>
            </a:r>
          </a:p>
          <a:p>
            <a:pPr lvl="0"/>
            <a:r>
              <a:rPr lang="sk-SK" dirty="0"/>
              <a:t>z bankového účtu AAEP určeného pre projekt CAPE (SK0883300000002801669379): 26.874 </a:t>
            </a:r>
            <a:r>
              <a:rPr lang="sk-SK" dirty="0" smtClean="0"/>
              <a:t>EUR</a:t>
            </a:r>
          </a:p>
          <a:p>
            <a:pPr lvl="0"/>
            <a:endParaRPr lang="sk-SK" dirty="0"/>
          </a:p>
          <a:p>
            <a:pPr marL="0" indent="0" algn="ctr">
              <a:buNone/>
            </a:pPr>
            <a:r>
              <a:rPr lang="sk-SK" b="1" dirty="0"/>
              <a:t>Spolu prevod konečných zostatkov z roku 2019:</a:t>
            </a:r>
            <a:r>
              <a:rPr lang="sk-SK" dirty="0"/>
              <a:t> </a:t>
            </a:r>
            <a:r>
              <a:rPr lang="sk-SK" b="1" dirty="0"/>
              <a:t>29.008,10 EUR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98629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41662" y="0"/>
            <a:ext cx="10971372" cy="1066800"/>
          </a:xfrm>
        </p:spPr>
        <p:txBody>
          <a:bodyPr/>
          <a:lstStyle/>
          <a:p>
            <a:r>
              <a:rPr lang="sk-SK" dirty="0" smtClean="0"/>
              <a:t>Výsledok hospodárenia (2)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3"/>
          </p:nvPr>
        </p:nvSpPr>
        <p:spPr>
          <a:xfrm>
            <a:off x="765820" y="1700808"/>
            <a:ext cx="11206981" cy="4536504"/>
          </a:xfrm>
        </p:spPr>
        <p:txBody>
          <a:bodyPr/>
          <a:lstStyle/>
          <a:p>
            <a:r>
              <a:rPr lang="sk-SK" dirty="0"/>
              <a:t>Výsledok hospodárenia za rok 2020 </a:t>
            </a:r>
            <a:r>
              <a:rPr lang="sk-SK" dirty="0" smtClean="0"/>
              <a:t>je </a:t>
            </a:r>
            <a:r>
              <a:rPr lang="sk-SK" dirty="0"/>
              <a:t>po započítaní prevodu z roku 2019 celkovo </a:t>
            </a:r>
            <a:r>
              <a:rPr lang="sk-SK" dirty="0" smtClean="0"/>
              <a:t>+</a:t>
            </a:r>
            <a:r>
              <a:rPr lang="sk-SK" b="1" dirty="0"/>
              <a:t>24.727,26  </a:t>
            </a:r>
            <a:r>
              <a:rPr lang="sk-SK" b="1" dirty="0" smtClean="0"/>
              <a:t>EUR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z</a:t>
            </a:r>
            <a:r>
              <a:rPr lang="sk-SK" dirty="0"/>
              <a:t> toho: </a:t>
            </a:r>
          </a:p>
          <a:p>
            <a:pPr lvl="0"/>
            <a:r>
              <a:rPr lang="sk-SK" dirty="0"/>
              <a:t>118,30 EUR v Pokladnici</a:t>
            </a:r>
          </a:p>
          <a:p>
            <a:pPr lvl="0"/>
            <a:r>
              <a:rPr lang="sk-SK" dirty="0"/>
              <a:t>5.582,64 </a:t>
            </a:r>
            <a:r>
              <a:rPr lang="sk-SK" dirty="0" smtClean="0"/>
              <a:t>EUR na </a:t>
            </a:r>
            <a:r>
              <a:rPr lang="sk-SK" dirty="0"/>
              <a:t>prevádzkovom  bankovom účte </a:t>
            </a:r>
            <a:r>
              <a:rPr lang="sk-SK" dirty="0" smtClean="0"/>
              <a:t>AAEP: </a:t>
            </a:r>
            <a:r>
              <a:rPr lang="sk-SK" sz="2500" dirty="0" smtClean="0"/>
              <a:t>SK4783300000002901534930</a:t>
            </a:r>
            <a:endParaRPr lang="sk-SK" sz="2500" dirty="0"/>
          </a:p>
          <a:p>
            <a:pPr lvl="0"/>
            <a:r>
              <a:rPr lang="sk-SK" dirty="0"/>
              <a:t>19 026,32 </a:t>
            </a:r>
            <a:r>
              <a:rPr lang="sk-SK" dirty="0" smtClean="0"/>
              <a:t>EUR </a:t>
            </a:r>
            <a:r>
              <a:rPr lang="sk-SK" dirty="0"/>
              <a:t>na bankovom účte </a:t>
            </a:r>
            <a:r>
              <a:rPr lang="sk-SK" dirty="0" smtClean="0"/>
              <a:t>CAPE: </a:t>
            </a:r>
            <a:r>
              <a:rPr lang="sk-SK" dirty="0"/>
              <a:t>SK0883300000002801669379</a:t>
            </a:r>
          </a:p>
        </p:txBody>
      </p:sp>
    </p:spTree>
    <p:extLst>
      <p:ext uri="{BB962C8B-B14F-4D97-AF65-F5344CB8AC3E}">
        <p14:creationId xmlns:p14="http://schemas.microsoft.com/office/powerpoint/2010/main" val="266402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sz="3600" dirty="0" smtClean="0"/>
              <a:t>       </a:t>
            </a:r>
          </a:p>
          <a:p>
            <a:pPr marL="0" indent="0">
              <a:buNone/>
            </a:pPr>
            <a:r>
              <a:rPr lang="sk-SK" sz="3600" b="1" dirty="0" smtClean="0"/>
              <a:t>		   Ďakujem za pozornosť </a:t>
            </a:r>
            <a:r>
              <a:rPr lang="sk-SK" sz="3600" b="1" dirty="0" smtClean="0">
                <a:sym typeface="Wingdings" panose="05000000000000000000" pitchFamily="2" charset="2"/>
              </a:rPr>
              <a:t></a:t>
            </a:r>
            <a:endParaRPr lang="sk-SK" sz="3600" b="1" dirty="0"/>
          </a:p>
        </p:txBody>
      </p:sp>
    </p:spTree>
    <p:extLst>
      <p:ext uri="{BB962C8B-B14F-4D97-AF65-F5344CB8AC3E}">
        <p14:creationId xmlns:p14="http://schemas.microsoft.com/office/powerpoint/2010/main" val="3097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rezentácia na podporu predaja produktu alebo služby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3494BA"/>
      </a:accent6>
      <a:hlink>
        <a:srgbClr val="6B9F25"/>
      </a:hlink>
      <a:folHlink>
        <a:srgbClr val="9F6715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4400000" scaled="0"/>
          <a:tileRect/>
        </a:gra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7400000" scaled="0"/>
          <a:tileRect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459467_TF03460555" id="{1AE79325-2FCA-4869-83FB-BC27F98D4D5C}" vid="{572F0916-3B1D-4632-95C0-FC5F43395942}"/>
    </a:ext>
  </a:extLst>
</a:theme>
</file>

<file path=ppt/theme/theme2.xml><?xml version="1.0" encoding="utf-8"?>
<a:theme xmlns:a="http://schemas.openxmlformats.org/drawingml/2006/main" name="Motív balíka Offic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3494BA"/>
      </a:accent6>
      <a:hlink>
        <a:srgbClr val="6B9F25"/>
      </a:hlink>
      <a:folHlink>
        <a:srgbClr val="9F6715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balíka Offic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3494BA"/>
      </a:accent6>
      <a:hlink>
        <a:srgbClr val="6B9F25"/>
      </a:hlink>
      <a:folHlink>
        <a:srgbClr val="9F6715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Obchodná prezentácia na podporu predaja produktu alebo služby</Template>
  <TotalTime>88</TotalTime>
  <Words>82</Words>
  <Application>Microsoft Office PowerPoint</Application>
  <PresentationFormat>Vlastná</PresentationFormat>
  <Paragraphs>51</Paragraphs>
  <Slides>7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</vt:lpstr>
      <vt:lpstr>Corbel</vt:lpstr>
      <vt:lpstr>Wingdings</vt:lpstr>
      <vt:lpstr>Prezentácia na podporu predaja produktu alebo služby</vt:lpstr>
      <vt:lpstr>Revízna správa Asociácie agrárnych a environmentálnych právnikov  „AAEP“  za rok 2020  </vt:lpstr>
      <vt:lpstr>FINANCIE ASOCIÁCIE AGRÁRNYCH A ENVIRONMENTÁLNYCH PRÁVNIKOV:  </vt:lpstr>
      <vt:lpstr>Príjmy AAEP 2020</vt:lpstr>
      <vt:lpstr>Výdavky AAEP 2020</vt:lpstr>
      <vt:lpstr>Výsledok hospodárenia (1)</vt:lpstr>
      <vt:lpstr>Výsledok hospodárenia (2)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Revízna správa  Asociácie agrárnych a environmentálnych právnikov</dc:title>
  <dc:creator>Windows User</dc:creator>
  <cp:lastModifiedBy>Windows User</cp:lastModifiedBy>
  <cp:revision>15</cp:revision>
  <cp:lastPrinted>2020-12-09T12:19:01Z</cp:lastPrinted>
  <dcterms:created xsi:type="dcterms:W3CDTF">2020-12-02T12:54:15Z</dcterms:created>
  <dcterms:modified xsi:type="dcterms:W3CDTF">2020-12-09T13:15:00Z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